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comments+xml" PartName="/ppt/comments/comment11.xml"/>
  <Override ContentType="application/vnd.openxmlformats-officedocument.presentationml.comments+xml" PartName="/ppt/comments/comment2.xml"/>
  <Override ContentType="application/vnd.openxmlformats-officedocument.presentationml.comments+xml" PartName="/ppt/comments/comment10.xml"/>
  <Override ContentType="application/vnd.openxmlformats-officedocument.presentationml.comments+xml" PartName="/ppt/comments/comment8.xml"/>
  <Override ContentType="application/vnd.openxmlformats-officedocument.presentationml.comments+xml" PartName="/ppt/comments/comment5.xml"/>
  <Override ContentType="application/vnd.openxmlformats-officedocument.presentationml.comments+xml" PartName="/ppt/comments/comment6.xml"/>
  <Override ContentType="application/vnd.openxmlformats-officedocument.presentationml.comments+xml" PartName="/ppt/comments/comment7.xml"/>
  <Override ContentType="application/vnd.openxmlformats-officedocument.presentationml.comments+xml" PartName="/ppt/comments/comment4.xml"/>
  <Override ContentType="application/vnd.openxmlformats-officedocument.presentationml.comments+xml" PartName="/ppt/comments/comment9.xml"/>
  <Override ContentType="application/vnd.openxmlformats-officedocument.presentationml.comments+xml" PartName="/ppt/comments/comment3.xml"/>
  <Override ContentType="application/vnd.openxmlformats-officedocument.presentationml.comments+xml" PartName="/ppt/comments/comment12.xml"/>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1.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4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77.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93.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97.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89.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20.xml"/>
  <Override ContentType="application/vnd.openxmlformats-officedocument.presentationml.notesSlide+xml" PartName="/ppt/notesSlides/notesSlide60.xml"/>
  <Override ContentType="application/vnd.openxmlformats-officedocument.presentationml.notesSlide+xml" PartName="/ppt/notesSlides/notesSlide18.xml"/>
  <Override ContentType="application/vnd.openxmlformats-officedocument.presentationml.notesSlide+xml" PartName="/ppt/notesSlides/notesSlide48.xml"/>
  <Override ContentType="application/vnd.openxmlformats-officedocument.presentationml.notesSlide+xml" PartName="/ppt/notesSlides/notesSlide95.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1.xml"/>
  <Override ContentType="application/vnd.openxmlformats-officedocument.presentationml.notesSlide+xml" PartName="/ppt/notesSlides/notesSlide92.xml"/>
  <Override ContentType="application/vnd.openxmlformats-officedocument.presentationml.notesSlide+xml" PartName="/ppt/notesSlides/notesSlide84.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82.xml"/>
  <Override ContentType="application/vnd.openxmlformats-officedocument.presentationml.notesSlide+xml" PartName="/ppt/notesSlides/notesSlide94.xml"/>
  <Override ContentType="application/vnd.openxmlformats-officedocument.presentationml.notesSlide+xml" PartName="/ppt/notesSlides/notesSlide51.xml"/>
  <Override ContentType="application/vnd.openxmlformats-officedocument.presentationml.notesSlide+xml" PartName="/ppt/notesSlides/notesSlide90.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56.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2.xml"/>
  <Override ContentType="application/vnd.openxmlformats-officedocument.presentationml.notesSlide+xml" PartName="/ppt/notesSlides/notesSlide62.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28.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98.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6.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96.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68.xml"/>
  <Override ContentType="application/vnd.openxmlformats-officedocument.presentationml.slide+xml" PartName="/ppt/slides/slide94.xml"/>
  <Override ContentType="application/vnd.openxmlformats-officedocument.presentationml.slide+xml" PartName="/ppt/slides/slide84.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53.xml"/>
  <Override ContentType="application/vnd.openxmlformats-officedocument.presentationml.slide+xml" PartName="/ppt/slides/slide96.xml"/>
  <Override ContentType="application/vnd.openxmlformats-officedocument.presentationml.slide+xml" PartName="/ppt/slides/slide48.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2.xml"/>
  <Override ContentType="application/vnd.openxmlformats-officedocument.presentationml.slide+xml" PartName="/ppt/slides/slide98.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76.xml"/>
  <Override ContentType="application/vnd.openxmlformats-officedocument.presentationml.slide+xml" PartName="/ppt/slides/slide63.xml"/>
  <Override ContentType="application/vnd.openxmlformats-officedocument.presentationml.slide+xml" PartName="/ppt/slides/slide93.xml"/>
  <Override ContentType="application/vnd.openxmlformats-officedocument.presentationml.slide+xml" PartName="/ppt/slides/slide80.xml"/>
  <Override ContentType="application/vnd.openxmlformats-officedocument.presentationml.slide+xml" PartName="/ppt/slides/slide61.xml"/>
  <Override ContentType="application/vnd.openxmlformats-officedocument.presentationml.slide+xml" PartName="/ppt/slides/slide91.xml"/>
  <Override ContentType="application/vnd.openxmlformats-officedocument.presentationml.slide+xml" PartName="/ppt/slides/slide31.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9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42.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97.xml"/>
  <Override ContentType="application/vnd.openxmlformats-officedocument.presentationml.slide+xml" PartName="/ppt/slides/slide11.xml"/>
  <Override ContentType="application/vnd.openxmlformats-officedocument.presentationml.slide+xml" PartName="/ppt/slides/slide6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79.xml"/>
  <Override ContentType="application/vnd.openxmlformats-officedocument.presentationml.slide+xml" PartName="/ppt/slides/slide49.xml"/>
  <Override ContentType="application/vnd.openxmlformats-officedocument.presentationml.slide+xml" PartName="/ppt/slides/slide83.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3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47.xml"/>
  <Override ContentType="application/vnd.openxmlformats-officedocument.presentationml.slide+xml" PartName="/ppt/slides/slide21.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90.xml"/>
  <Override ContentType="application/vnd.openxmlformats-officedocument.presentationml.slide+xml" PartName="/ppt/slides/slide8.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88.xml"/>
  <Override ContentType="application/vnd.openxmlformats-officedocument.presentationml.slide+xml" PartName="/ppt/slides/slide92.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4"/>
    <p:sldMasterId id="2147483660"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 id="315" r:id="rId66"/>
    <p:sldId id="316" r:id="rId67"/>
    <p:sldId id="317" r:id="rId68"/>
    <p:sldId id="318" r:id="rId69"/>
    <p:sldId id="319" r:id="rId70"/>
    <p:sldId id="320" r:id="rId71"/>
    <p:sldId id="321" r:id="rId72"/>
    <p:sldId id="322" r:id="rId73"/>
    <p:sldId id="323" r:id="rId74"/>
    <p:sldId id="324" r:id="rId75"/>
    <p:sldId id="325" r:id="rId76"/>
    <p:sldId id="326" r:id="rId77"/>
    <p:sldId id="327" r:id="rId78"/>
    <p:sldId id="328" r:id="rId79"/>
    <p:sldId id="329" r:id="rId80"/>
    <p:sldId id="330" r:id="rId81"/>
    <p:sldId id="331" r:id="rId82"/>
    <p:sldId id="332" r:id="rId83"/>
    <p:sldId id="333" r:id="rId84"/>
    <p:sldId id="334" r:id="rId85"/>
    <p:sldId id="335" r:id="rId86"/>
    <p:sldId id="336" r:id="rId87"/>
    <p:sldId id="337" r:id="rId88"/>
    <p:sldId id="338" r:id="rId89"/>
    <p:sldId id="339" r:id="rId90"/>
    <p:sldId id="340" r:id="rId91"/>
    <p:sldId id="341" r:id="rId92"/>
    <p:sldId id="342" r:id="rId93"/>
    <p:sldId id="343" r:id="rId94"/>
    <p:sldId id="344" r:id="rId95"/>
    <p:sldId id="345" r:id="rId96"/>
    <p:sldId id="346" r:id="rId97"/>
    <p:sldId id="347" r:id="rId98"/>
    <p:sldId id="348" r:id="rId99"/>
    <p:sldId id="349" r:id="rId100"/>
    <p:sldId id="350" r:id="rId101"/>
    <p:sldId id="351" r:id="rId102"/>
    <p:sldId id="352" r:id="rId103"/>
    <p:sldId id="353" r:id="rId104"/>
  </p:sldIdLst>
  <p:sldSz cy="6858000" cx="12192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105" roundtripDataSignature="AMtx7mjx5Gus3s3bdi/8UybEQmbJFfx27w=="/>
    </p:ext>
  </p:extLst>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Author clrIdx="0" id="0" initials="" lastIdx="12" name="Deleted user"/>
  <p:cmAuthor clrIdx="1" id="1" initials="" lastIdx="7" name="Joel Sloggett"/>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05" Type="http://customschemas.google.com/relationships/presentationmetadata" Target="metadata"/><Relationship Id="rId104" Type="http://schemas.openxmlformats.org/officeDocument/2006/relationships/slide" Target="slides/slide98.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103" Type="http://schemas.openxmlformats.org/officeDocument/2006/relationships/slide" Target="slides/slide97.xml"/><Relationship Id="rId102" Type="http://schemas.openxmlformats.org/officeDocument/2006/relationships/slide" Target="slides/slide96.xml"/><Relationship Id="rId101" Type="http://schemas.openxmlformats.org/officeDocument/2006/relationships/slide" Target="slides/slide95.xml"/><Relationship Id="rId100" Type="http://schemas.openxmlformats.org/officeDocument/2006/relationships/slide" Target="slides/slide94.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95" Type="http://schemas.openxmlformats.org/officeDocument/2006/relationships/slide" Target="slides/slide89.xml"/><Relationship Id="rId94" Type="http://schemas.openxmlformats.org/officeDocument/2006/relationships/slide" Target="slides/slide88.xml"/><Relationship Id="rId97" Type="http://schemas.openxmlformats.org/officeDocument/2006/relationships/slide" Target="slides/slide91.xml"/><Relationship Id="rId96" Type="http://schemas.openxmlformats.org/officeDocument/2006/relationships/slide" Target="slides/slide90.xml"/><Relationship Id="rId11" Type="http://schemas.openxmlformats.org/officeDocument/2006/relationships/slide" Target="slides/slide5.xml"/><Relationship Id="rId99" Type="http://schemas.openxmlformats.org/officeDocument/2006/relationships/slide" Target="slides/slide93.xml"/><Relationship Id="rId10" Type="http://schemas.openxmlformats.org/officeDocument/2006/relationships/slide" Target="slides/slide4.xml"/><Relationship Id="rId98" Type="http://schemas.openxmlformats.org/officeDocument/2006/relationships/slide" Target="slides/slide92.xml"/><Relationship Id="rId13" Type="http://schemas.openxmlformats.org/officeDocument/2006/relationships/slide" Target="slides/slide7.xml"/><Relationship Id="rId12" Type="http://schemas.openxmlformats.org/officeDocument/2006/relationships/slide" Target="slides/slide6.xml"/><Relationship Id="rId91" Type="http://schemas.openxmlformats.org/officeDocument/2006/relationships/slide" Target="slides/slide85.xml"/><Relationship Id="rId90" Type="http://schemas.openxmlformats.org/officeDocument/2006/relationships/slide" Target="slides/slide84.xml"/><Relationship Id="rId93" Type="http://schemas.openxmlformats.org/officeDocument/2006/relationships/slide" Target="slides/slide87.xml"/><Relationship Id="rId92" Type="http://schemas.openxmlformats.org/officeDocument/2006/relationships/slide" Target="slides/slide8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 Id="rId84" Type="http://schemas.openxmlformats.org/officeDocument/2006/relationships/slide" Target="slides/slide78.xml"/><Relationship Id="rId83" Type="http://schemas.openxmlformats.org/officeDocument/2006/relationships/slide" Target="slides/slide77.xml"/><Relationship Id="rId86" Type="http://schemas.openxmlformats.org/officeDocument/2006/relationships/slide" Target="slides/slide80.xml"/><Relationship Id="rId85" Type="http://schemas.openxmlformats.org/officeDocument/2006/relationships/slide" Target="slides/slide79.xml"/><Relationship Id="rId88" Type="http://schemas.openxmlformats.org/officeDocument/2006/relationships/slide" Target="slides/slide82.xml"/><Relationship Id="rId87" Type="http://schemas.openxmlformats.org/officeDocument/2006/relationships/slide" Target="slides/slide81.xml"/><Relationship Id="rId89" Type="http://schemas.openxmlformats.org/officeDocument/2006/relationships/slide" Target="slides/slide83.xml"/><Relationship Id="rId80" Type="http://schemas.openxmlformats.org/officeDocument/2006/relationships/slide" Target="slides/slide74.xml"/><Relationship Id="rId82" Type="http://schemas.openxmlformats.org/officeDocument/2006/relationships/slide" Target="slides/slide76.xml"/><Relationship Id="rId81" Type="http://schemas.openxmlformats.org/officeDocument/2006/relationships/slide" Target="slides/slide75.xml"/><Relationship Id="rId1" Type="http://schemas.openxmlformats.org/officeDocument/2006/relationships/theme" Target="theme/theme3.xml"/><Relationship Id="rId2" Type="http://schemas.openxmlformats.org/officeDocument/2006/relationships/presProps" Target="presProps.xml"/><Relationship Id="rId3"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3.xml"/><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73" Type="http://schemas.openxmlformats.org/officeDocument/2006/relationships/slide" Target="slides/slide67.xml"/><Relationship Id="rId72" Type="http://schemas.openxmlformats.org/officeDocument/2006/relationships/slide" Target="slides/slide66.xml"/><Relationship Id="rId75" Type="http://schemas.openxmlformats.org/officeDocument/2006/relationships/slide" Target="slides/slide69.xml"/><Relationship Id="rId74" Type="http://schemas.openxmlformats.org/officeDocument/2006/relationships/slide" Target="slides/slide68.xml"/><Relationship Id="rId77" Type="http://schemas.openxmlformats.org/officeDocument/2006/relationships/slide" Target="slides/slide71.xml"/><Relationship Id="rId76" Type="http://schemas.openxmlformats.org/officeDocument/2006/relationships/slide" Target="slides/slide70.xml"/><Relationship Id="rId79" Type="http://schemas.openxmlformats.org/officeDocument/2006/relationships/slide" Target="slides/slide73.xml"/><Relationship Id="rId78" Type="http://schemas.openxmlformats.org/officeDocument/2006/relationships/slide" Target="slides/slide72.xml"/><Relationship Id="rId71" Type="http://schemas.openxmlformats.org/officeDocument/2006/relationships/slide" Target="slides/slide65.xml"/><Relationship Id="rId70" Type="http://schemas.openxmlformats.org/officeDocument/2006/relationships/slide" Target="slides/slide64.xml"/><Relationship Id="rId62" Type="http://schemas.openxmlformats.org/officeDocument/2006/relationships/slide" Target="slides/slide56.xml"/><Relationship Id="rId61" Type="http://schemas.openxmlformats.org/officeDocument/2006/relationships/slide" Target="slides/slide55.xml"/><Relationship Id="rId64" Type="http://schemas.openxmlformats.org/officeDocument/2006/relationships/slide" Target="slides/slide58.xml"/><Relationship Id="rId63" Type="http://schemas.openxmlformats.org/officeDocument/2006/relationships/slide" Target="slides/slide57.xml"/><Relationship Id="rId66" Type="http://schemas.openxmlformats.org/officeDocument/2006/relationships/slide" Target="slides/slide60.xml"/><Relationship Id="rId65" Type="http://schemas.openxmlformats.org/officeDocument/2006/relationships/slide" Target="slides/slide59.xml"/><Relationship Id="rId68" Type="http://schemas.openxmlformats.org/officeDocument/2006/relationships/slide" Target="slides/slide62.xml"/><Relationship Id="rId67" Type="http://schemas.openxmlformats.org/officeDocument/2006/relationships/slide" Target="slides/slide61.xml"/><Relationship Id="rId60" Type="http://schemas.openxmlformats.org/officeDocument/2006/relationships/slide" Target="slides/slide54.xml"/><Relationship Id="rId69" Type="http://schemas.openxmlformats.org/officeDocument/2006/relationships/slide" Target="slides/slide6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55" Type="http://schemas.openxmlformats.org/officeDocument/2006/relationships/slide" Target="slides/slide49.xml"/><Relationship Id="rId54" Type="http://schemas.openxmlformats.org/officeDocument/2006/relationships/slide" Target="slides/slide48.xml"/><Relationship Id="rId57" Type="http://schemas.openxmlformats.org/officeDocument/2006/relationships/slide" Target="slides/slide51.xml"/><Relationship Id="rId56" Type="http://schemas.openxmlformats.org/officeDocument/2006/relationships/slide" Target="slides/slide50.xml"/><Relationship Id="rId59" Type="http://schemas.openxmlformats.org/officeDocument/2006/relationships/slide" Target="slides/slide53.xml"/><Relationship Id="rId58" Type="http://schemas.openxmlformats.org/officeDocument/2006/relationships/slide" Target="slides/slide52.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 dt="2022-07-05T19:31:52.812">
    <p:pos x="1809" y="1393"/>
    <p:text>is there any way to get regional food export info?</p:text>
    <p:extLst>
      <p:ext uri="{C676402C-5697-4E1C-873F-D02D1690AC5C}">
        <p15:threadingInfo timeZoneBias="0"/>
      </p:ext>
      <p:ext uri="http://customooxmlschemas.google.com/">
        <go:slidesCustomData xmlns:go="http://customooxmlschemas.google.com/" commentPostId="AAAAcdxYGLY"/>
      </p:ext>
    </p:extLst>
  </p:cm>
</p:cmLst>
</file>

<file path=ppt/comments/comment10.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1" idx="7" dt="2022-07-14T20:27:13.298">
    <p:pos x="6000" y="0"/>
    <p:text>what is the cause of this? lack of transportation access to site? Do are people not aware of where they can buy from farmers directly?</p:text>
    <p:extLst>
      <p:ext uri="{C676402C-5697-4E1C-873F-D02D1690AC5C}">
        <p15:threadingInfo timeZoneBias="0"/>
      </p:ext>
      <p:ext uri="http://customooxmlschemas.google.com/">
        <go:slidesCustomData xmlns:go="http://customooxmlschemas.google.com/" commentPostId="AAAAcWTm8zQ"/>
      </p:ext>
    </p:extLst>
  </p:cm>
</p:cmLst>
</file>

<file path=ppt/comments/comment1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0" dt="2022-06-29T20:13:51.807">
    <p:pos x="113" y="1439"/>
    <p:text>Just thought of something. It could be cool to pull the census data for over all population from 2006- 2021. That way as part of the discussion we could include how population dynamics are changing and how much of Ontario TLB could potentially feed...maybe</p:text>
    <p:extLst>
      <p:ext uri="{C676402C-5697-4E1C-873F-D02D1690AC5C}">
        <p15:threadingInfo timeZoneBias="0"/>
      </p:ext>
      <p:ext uri="http://customooxmlschemas.google.com/">
        <go:slidesCustomData xmlns:go="http://customooxmlschemas.google.com/" commentPostId="AAAAbRDyGSc"/>
      </p:ext>
    </p:extLst>
  </p:cm>
  <p:cm authorId="0" idx="11" dt="2022-06-29T20:13:51.807">
    <p:pos x="113" y="1439"/>
    <p:text>and if there is any information on seasonal population</p:text>
    <p:extLst>
      <p:ext uri="{C676402C-5697-4E1C-873F-D02D1690AC5C}">
        <p15:threadingInfo timeZoneBias="0">
          <p15:parentCm authorId="0" idx="10"/>
        </p15:threadingInfo>
      </p:ext>
      <p:ext uri="http://customooxmlschemas.google.com/">
        <go:slidesCustomData xmlns:go="http://customooxmlschemas.google.com/" commentPostId="AAAAbRDyGSg"/>
      </p:ext>
    </p:extLst>
  </p:cm>
</p:cmLst>
</file>

<file path=ppt/comments/comment12.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2" dt="2022-07-12T14:38:45.923">
    <p:pos x="148" y="1338"/>
    <p:text>definitely significant for the climate change and nature based solutions piece</p:text>
    <p:extLst>
      <p:ext uri="{C676402C-5697-4E1C-873F-D02D1690AC5C}">
        <p15:threadingInfo timeZoneBias="0"/>
      </p:ext>
      <p:ext uri="http://customooxmlschemas.google.com/">
        <go:slidesCustomData xmlns:go="http://customooxmlschemas.google.com/" commentPostId="AAAAcqPUmdM"/>
      </p:ext>
    </p:extLst>
  </p:cm>
</p:cmLst>
</file>

<file path=ppt/comments/comment2.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2" dt="2022-07-06T20:19:05.405">
    <p:pos x="1011" y="1530"/>
    <p:text>veggie farms in tlb grow more types of crops on their farms than those in greater ontario?</p:text>
    <p:extLst>
      <p:ext uri="{C676402C-5697-4E1C-873F-D02D1690AC5C}">
        <p15:threadingInfo timeZoneBias="0"/>
      </p:ext>
      <p:ext uri="http://customooxmlschemas.google.com/">
        <go:slidesCustomData xmlns:go="http://customooxmlschemas.google.com/" commentPostId="AAAAcdxYGLg"/>
      </p:ext>
    </p:extLst>
  </p:cm>
  <p:cm authorId="1" idx="1" dt="2022-07-06T20:19:05.405">
    <p:pos x="1011" y="1530"/>
    <p:text>yes, I'm thinking that means more mixed veggie farming in TLB, vs. more specialized production in other parts of the province</p:text>
    <p:extLst>
      <p:ext uri="{C676402C-5697-4E1C-873F-D02D1690AC5C}">
        <p15:threadingInfo timeZoneBias="0">
          <p15:parentCm authorId="0" idx="2"/>
        </p15:threadingInfo>
      </p:ext>
      <p:ext uri="http://customooxmlschemas.google.com/">
        <go:slidesCustomData xmlns:go="http://customooxmlschemas.google.com/" commentPostId="AAAAchczo4Y"/>
      </p:ext>
    </p:extLst>
  </p:cm>
</p:cmLst>
</file>

<file path=ppt/comments/comment3.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3" dt="2022-07-13T18:30:12.371">
    <p:pos x="6000" y="0"/>
    <p:text>are these measures available for 2016, if so can you include the chart here. I would like to see what is looks like. Because for direct sales Trent Hills and South Frontenac are leaders... so it appears to match up with the fact that they also have the most greenhouse space in veggies</p:text>
    <p:extLst>
      <p:ext uri="{C676402C-5697-4E1C-873F-D02D1690AC5C}">
        <p15:threadingInfo timeZoneBias="0"/>
      </p:ext>
      <p:ext uri="http://customooxmlschemas.google.com/">
        <go:slidesCustomData xmlns:go="http://customooxmlschemas.google.com/" commentPostId="AAAAcWg5a1A"/>
      </p:ext>
    </p:extLst>
  </p:cm>
  <p:cm authorId="1" idx="2" dt="2022-07-13T18:30:12.371">
    <p:pos x="6000" y="0"/>
    <p:text>New charts added! those 2 CCS (and KL) have the most veg greenhouses, and they had the greatest gains in farms w/gh veg from 2016-2021, but keep in mind they are also just the 3 regions with the most farms. They did have the most farms w/direct sales in 2016, but S. Frontenac has since been surpassed by a couple other regions in 2021</p:text>
    <p:extLst>
      <p:ext uri="{C676402C-5697-4E1C-873F-D02D1690AC5C}">
        <p15:threadingInfo timeZoneBias="0">
          <p15:parentCm authorId="0" idx="3"/>
        </p15:threadingInfo>
      </p:ext>
      <p:ext uri="http://customooxmlschemas.google.com/">
        <go:slidesCustomData xmlns:go="http://customooxmlschemas.google.com/" commentPostId="AAAAcWjVLZc"/>
      </p:ext>
    </p:extLst>
  </p:cm>
</p:cmLst>
</file>

<file path=ppt/comments/comment4.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4" dt="2022-07-12T21:12:59.804">
    <p:pos x="6000" y="0"/>
    <p:text>Question, how common is it for pasture land to be unsuitable for crops? isnt that the case generally? so a loss in cattle is quite a large hit to food security because they that land is transitied out of food production completely?</p:text>
    <p:extLst>
      <p:ext uri="{C676402C-5697-4E1C-873F-D02D1690AC5C}">
        <p15:threadingInfo timeZoneBias="0"/>
      </p:ext>
      <p:ext uri="http://customooxmlschemas.google.com/">
        <go:slidesCustomData xmlns:go="http://customooxmlschemas.google.com/" commentPostId="AAAAcqd225w"/>
      </p:ext>
    </p:extLst>
  </p:cm>
</p:cmLst>
</file>

<file path=ppt/comments/comment5.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5" dt="2022-07-13T16:41:10.368">
    <p:pos x="237" y="1017"/>
    <p:text>but there was an increase in organics production in that time... so the organic farms that are producing are producing more than previously?</p:text>
    <p:extLst>
      <p:ext uri="{C676402C-5697-4E1C-873F-D02D1690AC5C}">
        <p15:threadingInfo timeZoneBias="0"/>
      </p:ext>
      <p:ext uri="http://customooxmlschemas.google.com/">
        <go:slidesCustomData xmlns:go="http://customooxmlschemas.google.com/" commentPostId="AAAAcWg5a0o"/>
      </p:ext>
    </p:extLst>
  </p:cm>
  <p:cm authorId="1" idx="3" dt="2022-07-13T16:41:10.368">
    <p:pos x="237" y="1017"/>
    <p:text>all info to do with organics is just about the number of farms. so this would mean that the regions that already had some farms with some type of organic produce in 2016 gained enough to offset the decreases in other regions, and even though 3 whole regions lost all of their farms with organics, it may have been a decline of just 1 or 2 farms each</p:text>
    <p:extLst>
      <p:ext uri="{C676402C-5697-4E1C-873F-D02D1690AC5C}">
        <p15:threadingInfo timeZoneBias="0">
          <p15:parentCm authorId="0" idx="5"/>
        </p15:threadingInfo>
      </p:ext>
      <p:ext uri="http://customooxmlschemas.google.com/">
        <go:slidesCustomData xmlns:go="http://customooxmlschemas.google.com/" commentPostId="AAAAcWg5a0s"/>
      </p:ext>
    </p:extLst>
  </p:cm>
</p:cmLst>
</file>

<file path=ppt/comments/comment6.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6" dt="2022-07-11T21:15:41.031">
    <p:pos x="6000" y="0"/>
    <p:text>for this... is there anyway to compare total hectares used in all of these categories?</p:text>
    <p:extLst>
      <p:ext uri="{C676402C-5697-4E1C-873F-D02D1690AC5C}">
        <p15:threadingInfo timeZoneBias="0"/>
      </p:ext>
      <p:ext uri="http://customooxmlschemas.google.com/">
        <go:slidesCustomData xmlns:go="http://customooxmlschemas.google.com/" commentPostId="AAAAYXKh0-w"/>
      </p:ext>
    </p:extLst>
  </p:cm>
  <p:cm authorId="1" idx="4" dt="2022-07-11T21:15:41.031">
    <p:pos x="6000" y="0"/>
    <p:text>no, unfortunately not. the closest thing for the livestock categories would be the pasture categories on the next slide, (Land use) plus tame hay/alfalfa acreage. Field crop acreage totals are in the HAFC section, but undisclosed totals are an issue, and even more so for fruit and veg. No idea for apiculture, but maybe there is a rule of thumb for maple taps per acre based on forest type? The closest visual I have would be the land use pie charts that ended up as the map layer we looked at we looked at together last meeting</p:text>
    <p:extLst>
      <p:ext uri="{C676402C-5697-4E1C-873F-D02D1690AC5C}">
        <p15:threadingInfo timeZoneBias="0">
          <p15:parentCm authorId="0" idx="6"/>
        </p15:threadingInfo>
      </p:ext>
      <p:ext uri="http://customooxmlschemas.google.com/">
        <go:slidesCustomData xmlns:go="http://customooxmlschemas.google.com/" commentPostId="AAAAYXKh0-0"/>
      </p:ext>
    </p:extLst>
  </p:cm>
</p:cmLst>
</file>

<file path=ppt/comments/comment7.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7" dt="2022-07-12T14:38:45.923">
    <p:pos x="237" y="1017"/>
    <p:text>definitely significant for the climate change and nature based solutions piece</p:text>
    <p:extLst>
      <p:ext uri="{C676402C-5697-4E1C-873F-D02D1690AC5C}">
        <p15:threadingInfo timeZoneBias="0"/>
      </p:ext>
      <p:ext uri="http://customooxmlschemas.google.com/">
        <go:slidesCustomData xmlns:go="http://customooxmlschemas.google.com/" commentPostId="AAAAcqPUmdM"/>
      </p:ext>
    </p:extLst>
  </p:cm>
</p:cmLst>
</file>

<file path=ppt/comments/comment8.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8" dt="2022-07-13T17:39:57.377">
    <p:pos x="237" y="1017"/>
    <p:text>so then does this mean that 77% is being sold to food terminals or wholesalers? are there solid metrics for this?</p:text>
    <p:extLst>
      <p:ext uri="{C676402C-5697-4E1C-873F-D02D1690AC5C}">
        <p15:threadingInfo timeZoneBias="0"/>
      </p:ext>
      <p:ext uri="http://customooxmlschemas.google.com/">
        <go:slidesCustomData xmlns:go="http://customooxmlschemas.google.com/" commentPostId="AAAAcWg5a04"/>
      </p:ext>
    </p:extLst>
  </p:cm>
  <p:cm authorId="1" idx="5" dt="2022-07-13T17:39:57.377">
    <p:pos x="237" y="1017"/>
    <p:text>Not sure on stats for what portion does go to wholesalers, but this would mean that 77% of TLB farms have no portion of their sales going direct to consumers</p:text>
    <p:extLst>
      <p:ext uri="{C676402C-5697-4E1C-873F-D02D1690AC5C}">
        <p15:threadingInfo timeZoneBias="0">
          <p15:parentCm authorId="0" idx="8"/>
        </p15:threadingInfo>
      </p:ext>
      <p:ext uri="http://customooxmlschemas.google.com/">
        <go:slidesCustomData xmlns:go="http://customooxmlschemas.google.com/" commentPostId="AAAAcWg5a1I"/>
      </p:ext>
    </p:extLst>
  </p:cm>
</p:cmLst>
</file>

<file path=ppt/comments/comment9.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9" dt="2022-06-29T01:34:40.321">
    <p:pos x="297" y="1386"/>
    <p:text>This is increasingly the trend correct?</p:text>
    <p:extLst>
      <p:ext uri="{C676402C-5697-4E1C-873F-D02D1690AC5C}">
        <p15:threadingInfo timeZoneBias="0"/>
      </p:ext>
      <p:ext uri="http://customooxmlschemas.google.com/">
        <go:slidesCustomData xmlns:go="http://customooxmlschemas.google.com/" commentPostId="AAAAcMi2rq0"/>
      </p:ext>
    </p:extLst>
  </p:cm>
  <p:cm authorId="1" idx="6" dt="2022-06-29T01:34:40.321">
    <p:pos x="297" y="1386"/>
    <p:text>absolutely. Some variation in which cash crop has grown where and when, but overall significant growth in soy/corn/wheat, along with a shift to more hay/alfalfa as opposed to small mixed grains or field veg. I think the shift to cash crops has been more drastic in the southern TLB region, with slightly more heat units, less Canadian shield soil and a greater likelihood of flat fields and neighbours making the same move.</p:text>
    <p:extLst>
      <p:ext uri="{C676402C-5697-4E1C-873F-D02D1690AC5C}">
        <p15:threadingInfo timeZoneBias="0">
          <p15:parentCm authorId="0" idx="9"/>
        </p15:threadingInfo>
      </p:ext>
      <p:ext uri="http://customooxmlschemas.google.com/">
        <go:slidesCustomData xmlns:go="http://customooxmlschemas.google.com/" commentPostId="AAAAcNAkBmM"/>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 name="Shape 92"/>
        <p:cNvGrpSpPr/>
        <p:nvPr/>
      </p:nvGrpSpPr>
      <p:grpSpPr>
        <a:xfrm>
          <a:off x="0" y="0"/>
          <a:ext cx="0" cy="0"/>
          <a:chOff x="0" y="0"/>
          <a:chExt cx="0" cy="0"/>
        </a:xfrm>
      </p:grpSpPr>
      <p:sp>
        <p:nvSpPr>
          <p:cNvPr id="93" name="Google Shape;93;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94" name="Google Shape;94;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g3d8739d333b_0_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70" name="Google Shape;170;g3d8739d333b_0_1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g13a9f3d29da_0_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79" name="Google Shape;179;g13a9f3d29da_0_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87" name="Google Shape;187;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g13b59f3d5bb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95" name="Google Shape;195;g13b59f3d5bb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03" name="Google Shape;203;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14" name="Google Shape;214;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22" name="Google Shape;222;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g137bcc8c72b_0_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32" name="Google Shape;232;g137bcc8c72b_0_1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g13b59f3d5bb_0_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41" name="Google Shape;241;g13b59f3d5bb_0_1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50" name="Google Shape;250;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03" name="Google Shape;103;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g137bcc8c72b_0_5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58" name="Google Shape;258;g137bcc8c72b_0_5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g13b59f3d5bb_0_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67" name="Google Shape;267;g13b59f3d5bb_0_2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76" name="Google Shape;276;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 name="Shape 284"/>
        <p:cNvGrpSpPr/>
        <p:nvPr/>
      </p:nvGrpSpPr>
      <p:grpSpPr>
        <a:xfrm>
          <a:off x="0" y="0"/>
          <a:ext cx="0" cy="0"/>
          <a:chOff x="0" y="0"/>
          <a:chExt cx="0" cy="0"/>
        </a:xfrm>
      </p:grpSpPr>
      <p:sp>
        <p:nvSpPr>
          <p:cNvPr id="285" name="Google Shape;285;g137bcc8c72b_0_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86" name="Google Shape;286;g137bcc8c72b_0_2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 name="Shape 294"/>
        <p:cNvGrpSpPr/>
        <p:nvPr/>
      </p:nvGrpSpPr>
      <p:grpSpPr>
        <a:xfrm>
          <a:off x="0" y="0"/>
          <a:ext cx="0" cy="0"/>
          <a:chOff x="0" y="0"/>
          <a:chExt cx="0" cy="0"/>
        </a:xfrm>
      </p:grpSpPr>
      <p:sp>
        <p:nvSpPr>
          <p:cNvPr id="295" name="Google Shape;295;g13b9b866df2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96" name="Google Shape;296;g13b9b866df2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 name="Shape 303"/>
        <p:cNvGrpSpPr/>
        <p:nvPr/>
      </p:nvGrpSpPr>
      <p:grpSpPr>
        <a:xfrm>
          <a:off x="0" y="0"/>
          <a:ext cx="0" cy="0"/>
          <a:chOff x="0" y="0"/>
          <a:chExt cx="0" cy="0"/>
        </a:xfrm>
      </p:grpSpPr>
      <p:sp>
        <p:nvSpPr>
          <p:cNvPr id="304" name="Google Shape;304;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05" name="Google Shape;305;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 name="Shape 311"/>
        <p:cNvGrpSpPr/>
        <p:nvPr/>
      </p:nvGrpSpPr>
      <p:grpSpPr>
        <a:xfrm>
          <a:off x="0" y="0"/>
          <a:ext cx="0" cy="0"/>
          <a:chOff x="0" y="0"/>
          <a:chExt cx="0" cy="0"/>
        </a:xfrm>
      </p:grpSpPr>
      <p:sp>
        <p:nvSpPr>
          <p:cNvPr id="312" name="Google Shape;312;g13c34dfb1f4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13" name="Google Shape;313;g13c34dfb1f4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1" name="Shape 321"/>
        <p:cNvGrpSpPr/>
        <p:nvPr/>
      </p:nvGrpSpPr>
      <p:grpSpPr>
        <a:xfrm>
          <a:off x="0" y="0"/>
          <a:ext cx="0" cy="0"/>
          <a:chOff x="0" y="0"/>
          <a:chExt cx="0" cy="0"/>
        </a:xfrm>
      </p:grpSpPr>
      <p:sp>
        <p:nvSpPr>
          <p:cNvPr id="322" name="Google Shape;322;g137bcc8c72b_0_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23" name="Google Shape;323;g137bcc8c72b_0_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1" name="Shape 331"/>
        <p:cNvGrpSpPr/>
        <p:nvPr/>
      </p:nvGrpSpPr>
      <p:grpSpPr>
        <a:xfrm>
          <a:off x="0" y="0"/>
          <a:ext cx="0" cy="0"/>
          <a:chOff x="0" y="0"/>
          <a:chExt cx="0" cy="0"/>
        </a:xfrm>
      </p:grpSpPr>
      <p:sp>
        <p:nvSpPr>
          <p:cNvPr id="332" name="Google Shape;332;g13b9b866df2_0_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33" name="Google Shape;333;g13b9b866df2_0_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0" name="Shape 340"/>
        <p:cNvGrpSpPr/>
        <p:nvPr/>
      </p:nvGrpSpPr>
      <p:grpSpPr>
        <a:xfrm>
          <a:off x="0" y="0"/>
          <a:ext cx="0" cy="0"/>
          <a:chOff x="0" y="0"/>
          <a:chExt cx="0" cy="0"/>
        </a:xfrm>
      </p:grpSpPr>
      <p:sp>
        <p:nvSpPr>
          <p:cNvPr id="341" name="Google Shape;341;g3d8739d333b_0_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42" name="Google Shape;342;g3d8739d333b_0_2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10" name="Google Shape;110;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9" name="Shape 349"/>
        <p:cNvGrpSpPr/>
        <p:nvPr/>
      </p:nvGrpSpPr>
      <p:grpSpPr>
        <a:xfrm>
          <a:off x="0" y="0"/>
          <a:ext cx="0" cy="0"/>
          <a:chOff x="0" y="0"/>
          <a:chExt cx="0" cy="0"/>
        </a:xfrm>
      </p:grpSpPr>
      <p:sp>
        <p:nvSpPr>
          <p:cNvPr id="350" name="Google Shape;350;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51" name="Google Shape;351;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7" name="Shape 357"/>
        <p:cNvGrpSpPr/>
        <p:nvPr/>
      </p:nvGrpSpPr>
      <p:grpSpPr>
        <a:xfrm>
          <a:off x="0" y="0"/>
          <a:ext cx="0" cy="0"/>
          <a:chOff x="0" y="0"/>
          <a:chExt cx="0" cy="0"/>
        </a:xfrm>
      </p:grpSpPr>
      <p:sp>
        <p:nvSpPr>
          <p:cNvPr id="358" name="Google Shape;358;g13b9b866df2_0_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59" name="Google Shape;359;g13b9b866df2_0_2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6" name="Shape 366"/>
        <p:cNvGrpSpPr/>
        <p:nvPr/>
      </p:nvGrpSpPr>
      <p:grpSpPr>
        <a:xfrm>
          <a:off x="0" y="0"/>
          <a:ext cx="0" cy="0"/>
          <a:chOff x="0" y="0"/>
          <a:chExt cx="0" cy="0"/>
        </a:xfrm>
      </p:grpSpPr>
      <p:sp>
        <p:nvSpPr>
          <p:cNvPr id="367" name="Google Shape;367;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68" name="Google Shape;368;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7" name="Shape 377"/>
        <p:cNvGrpSpPr/>
        <p:nvPr/>
      </p:nvGrpSpPr>
      <p:grpSpPr>
        <a:xfrm>
          <a:off x="0" y="0"/>
          <a:ext cx="0" cy="0"/>
          <a:chOff x="0" y="0"/>
          <a:chExt cx="0" cy="0"/>
        </a:xfrm>
      </p:grpSpPr>
      <p:sp>
        <p:nvSpPr>
          <p:cNvPr id="378" name="Google Shape;378;g13b9b866df2_0_4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79" name="Google Shape;379;g13b9b866df2_0_4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6" name="Shape 386"/>
        <p:cNvGrpSpPr/>
        <p:nvPr/>
      </p:nvGrpSpPr>
      <p:grpSpPr>
        <a:xfrm>
          <a:off x="0" y="0"/>
          <a:ext cx="0" cy="0"/>
          <a:chOff x="0" y="0"/>
          <a:chExt cx="0" cy="0"/>
        </a:xfrm>
      </p:grpSpPr>
      <p:sp>
        <p:nvSpPr>
          <p:cNvPr id="387" name="Google Shape;387;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88" name="Google Shape;388;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4" name="Shape 394"/>
        <p:cNvGrpSpPr/>
        <p:nvPr/>
      </p:nvGrpSpPr>
      <p:grpSpPr>
        <a:xfrm>
          <a:off x="0" y="0"/>
          <a:ext cx="0" cy="0"/>
          <a:chOff x="0" y="0"/>
          <a:chExt cx="0" cy="0"/>
        </a:xfrm>
      </p:grpSpPr>
      <p:sp>
        <p:nvSpPr>
          <p:cNvPr id="395" name="Google Shape;395;g13b9b866df2_0_4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96" name="Google Shape;396;g13b9b866df2_0_4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3" name="Shape 403"/>
        <p:cNvGrpSpPr/>
        <p:nvPr/>
      </p:nvGrpSpPr>
      <p:grpSpPr>
        <a:xfrm>
          <a:off x="0" y="0"/>
          <a:ext cx="0" cy="0"/>
          <a:chOff x="0" y="0"/>
          <a:chExt cx="0" cy="0"/>
        </a:xfrm>
      </p:grpSpPr>
      <p:sp>
        <p:nvSpPr>
          <p:cNvPr id="404" name="Google Shape;404;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05" name="Google Shape;405;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2" name="Shape 412"/>
        <p:cNvGrpSpPr/>
        <p:nvPr/>
      </p:nvGrpSpPr>
      <p:grpSpPr>
        <a:xfrm>
          <a:off x="0" y="0"/>
          <a:ext cx="0" cy="0"/>
          <a:chOff x="0" y="0"/>
          <a:chExt cx="0" cy="0"/>
        </a:xfrm>
      </p:grpSpPr>
      <p:sp>
        <p:nvSpPr>
          <p:cNvPr id="413" name="Google Shape;413;g13b9b866df2_0_5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14" name="Google Shape;414;g13b9b866df2_0_5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1" name="Shape 421"/>
        <p:cNvGrpSpPr/>
        <p:nvPr/>
      </p:nvGrpSpPr>
      <p:grpSpPr>
        <a:xfrm>
          <a:off x="0" y="0"/>
          <a:ext cx="0" cy="0"/>
          <a:chOff x="0" y="0"/>
          <a:chExt cx="0" cy="0"/>
        </a:xfrm>
      </p:grpSpPr>
      <p:sp>
        <p:nvSpPr>
          <p:cNvPr id="422" name="Google Shape;422;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23" name="Google Shape;423;p2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2" name="Shape 432"/>
        <p:cNvGrpSpPr/>
        <p:nvPr/>
      </p:nvGrpSpPr>
      <p:grpSpPr>
        <a:xfrm>
          <a:off x="0" y="0"/>
          <a:ext cx="0" cy="0"/>
          <a:chOff x="0" y="0"/>
          <a:chExt cx="0" cy="0"/>
        </a:xfrm>
      </p:grpSpPr>
      <p:sp>
        <p:nvSpPr>
          <p:cNvPr id="433" name="Google Shape;433;g13b9b866df2_0_8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34" name="Google Shape;434;g13b9b866df2_0_8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 name="Shape 116"/>
        <p:cNvGrpSpPr/>
        <p:nvPr/>
      </p:nvGrpSpPr>
      <p:grpSpPr>
        <a:xfrm>
          <a:off x="0" y="0"/>
          <a:ext cx="0" cy="0"/>
          <a:chOff x="0" y="0"/>
          <a:chExt cx="0" cy="0"/>
        </a:xfrm>
      </p:grpSpPr>
      <p:sp>
        <p:nvSpPr>
          <p:cNvPr id="117" name="Google Shape;117;gf44cc12b32_0_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18" name="Google Shape;118;gf44cc12b32_0_2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1" name="Shape 441"/>
        <p:cNvGrpSpPr/>
        <p:nvPr/>
      </p:nvGrpSpPr>
      <p:grpSpPr>
        <a:xfrm>
          <a:off x="0" y="0"/>
          <a:ext cx="0" cy="0"/>
          <a:chOff x="0" y="0"/>
          <a:chExt cx="0" cy="0"/>
        </a:xfrm>
      </p:grpSpPr>
      <p:sp>
        <p:nvSpPr>
          <p:cNvPr id="442" name="Google Shape;442;p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43" name="Google Shape;443;p2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0" name="Shape 450"/>
        <p:cNvGrpSpPr/>
        <p:nvPr/>
      </p:nvGrpSpPr>
      <p:grpSpPr>
        <a:xfrm>
          <a:off x="0" y="0"/>
          <a:ext cx="0" cy="0"/>
          <a:chOff x="0" y="0"/>
          <a:chExt cx="0" cy="0"/>
        </a:xfrm>
      </p:grpSpPr>
      <p:sp>
        <p:nvSpPr>
          <p:cNvPr id="451" name="Google Shape;451;p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52" name="Google Shape;452;p2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9" name="Shape 459"/>
        <p:cNvGrpSpPr/>
        <p:nvPr/>
      </p:nvGrpSpPr>
      <p:grpSpPr>
        <a:xfrm>
          <a:off x="0" y="0"/>
          <a:ext cx="0" cy="0"/>
          <a:chOff x="0" y="0"/>
          <a:chExt cx="0" cy="0"/>
        </a:xfrm>
      </p:grpSpPr>
      <p:sp>
        <p:nvSpPr>
          <p:cNvPr id="460" name="Google Shape;460;g13b9b866df2_0_7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61" name="Google Shape;461;g13b9b866df2_0_7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8" name="Shape 468"/>
        <p:cNvGrpSpPr/>
        <p:nvPr/>
      </p:nvGrpSpPr>
      <p:grpSpPr>
        <a:xfrm>
          <a:off x="0" y="0"/>
          <a:ext cx="0" cy="0"/>
          <a:chOff x="0" y="0"/>
          <a:chExt cx="0" cy="0"/>
        </a:xfrm>
      </p:grpSpPr>
      <p:sp>
        <p:nvSpPr>
          <p:cNvPr id="469" name="Google Shape;469;p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70" name="Google Shape;470;p2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9" name="Shape 479"/>
        <p:cNvGrpSpPr/>
        <p:nvPr/>
      </p:nvGrpSpPr>
      <p:grpSpPr>
        <a:xfrm>
          <a:off x="0" y="0"/>
          <a:ext cx="0" cy="0"/>
          <a:chOff x="0" y="0"/>
          <a:chExt cx="0" cy="0"/>
        </a:xfrm>
      </p:grpSpPr>
      <p:sp>
        <p:nvSpPr>
          <p:cNvPr id="480" name="Google Shape;480;g13b9b866df2_0_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81" name="Google Shape;481;g13b9b866df2_0_1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8" name="Shape 488"/>
        <p:cNvGrpSpPr/>
        <p:nvPr/>
      </p:nvGrpSpPr>
      <p:grpSpPr>
        <a:xfrm>
          <a:off x="0" y="0"/>
          <a:ext cx="0" cy="0"/>
          <a:chOff x="0" y="0"/>
          <a:chExt cx="0" cy="0"/>
        </a:xfrm>
      </p:grpSpPr>
      <p:sp>
        <p:nvSpPr>
          <p:cNvPr id="489" name="Google Shape;489;p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90" name="Google Shape;490;p2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8" name="Shape 498"/>
        <p:cNvGrpSpPr/>
        <p:nvPr/>
      </p:nvGrpSpPr>
      <p:grpSpPr>
        <a:xfrm>
          <a:off x="0" y="0"/>
          <a:ext cx="0" cy="0"/>
          <a:chOff x="0" y="0"/>
          <a:chExt cx="0" cy="0"/>
        </a:xfrm>
      </p:grpSpPr>
      <p:sp>
        <p:nvSpPr>
          <p:cNvPr id="499" name="Google Shape;499;p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00" name="Google Shape;500;p2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6" name="Shape 506"/>
        <p:cNvGrpSpPr/>
        <p:nvPr/>
      </p:nvGrpSpPr>
      <p:grpSpPr>
        <a:xfrm>
          <a:off x="0" y="0"/>
          <a:ext cx="0" cy="0"/>
          <a:chOff x="0" y="0"/>
          <a:chExt cx="0" cy="0"/>
        </a:xfrm>
      </p:grpSpPr>
      <p:sp>
        <p:nvSpPr>
          <p:cNvPr id="507" name="Google Shape;507;g13b9b866df2_0_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08" name="Google Shape;508;g13b9b866df2_0_3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5" name="Shape 515"/>
        <p:cNvGrpSpPr/>
        <p:nvPr/>
      </p:nvGrpSpPr>
      <p:grpSpPr>
        <a:xfrm>
          <a:off x="0" y="0"/>
          <a:ext cx="0" cy="0"/>
          <a:chOff x="0" y="0"/>
          <a:chExt cx="0" cy="0"/>
        </a:xfrm>
      </p:grpSpPr>
      <p:sp>
        <p:nvSpPr>
          <p:cNvPr id="516" name="Google Shape;516;p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17" name="Google Shape;517;p2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7" name="Shape 527"/>
        <p:cNvGrpSpPr/>
        <p:nvPr/>
      </p:nvGrpSpPr>
      <p:grpSpPr>
        <a:xfrm>
          <a:off x="0" y="0"/>
          <a:ext cx="0" cy="0"/>
          <a:chOff x="0" y="0"/>
          <a:chExt cx="0" cy="0"/>
        </a:xfrm>
      </p:grpSpPr>
      <p:sp>
        <p:nvSpPr>
          <p:cNvPr id="528" name="Google Shape;528;p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29" name="Google Shape;529;p2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g3d8739d333b_0_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26" name="Google Shape;126;g3d8739d333b_0_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5" name="Shape 535"/>
        <p:cNvGrpSpPr/>
        <p:nvPr/>
      </p:nvGrpSpPr>
      <p:grpSpPr>
        <a:xfrm>
          <a:off x="0" y="0"/>
          <a:ext cx="0" cy="0"/>
          <a:chOff x="0" y="0"/>
          <a:chExt cx="0" cy="0"/>
        </a:xfrm>
      </p:grpSpPr>
      <p:sp>
        <p:nvSpPr>
          <p:cNvPr id="536" name="Google Shape;536;g13b9b866df2_0_9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37" name="Google Shape;537;g13b9b866df2_0_9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4" name="Shape 544"/>
        <p:cNvGrpSpPr/>
        <p:nvPr/>
      </p:nvGrpSpPr>
      <p:grpSpPr>
        <a:xfrm>
          <a:off x="0" y="0"/>
          <a:ext cx="0" cy="0"/>
          <a:chOff x="0" y="0"/>
          <a:chExt cx="0" cy="0"/>
        </a:xfrm>
      </p:grpSpPr>
      <p:sp>
        <p:nvSpPr>
          <p:cNvPr id="545" name="Google Shape;545;p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46" name="Google Shape;546;p2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2" name="Shape 552"/>
        <p:cNvGrpSpPr/>
        <p:nvPr/>
      </p:nvGrpSpPr>
      <p:grpSpPr>
        <a:xfrm>
          <a:off x="0" y="0"/>
          <a:ext cx="0" cy="0"/>
          <a:chOff x="0" y="0"/>
          <a:chExt cx="0" cy="0"/>
        </a:xfrm>
      </p:grpSpPr>
      <p:sp>
        <p:nvSpPr>
          <p:cNvPr id="553" name="Google Shape;553;p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54" name="Google Shape;554;p3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2" name="Shape 562"/>
        <p:cNvGrpSpPr/>
        <p:nvPr/>
      </p:nvGrpSpPr>
      <p:grpSpPr>
        <a:xfrm>
          <a:off x="0" y="0"/>
          <a:ext cx="0" cy="0"/>
          <a:chOff x="0" y="0"/>
          <a:chExt cx="0" cy="0"/>
        </a:xfrm>
      </p:grpSpPr>
      <p:sp>
        <p:nvSpPr>
          <p:cNvPr id="563" name="Google Shape;563;g13b9b866df2_0_10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64" name="Google Shape;564;g13b9b866df2_0_10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1" name="Shape 571"/>
        <p:cNvGrpSpPr/>
        <p:nvPr/>
      </p:nvGrpSpPr>
      <p:grpSpPr>
        <a:xfrm>
          <a:off x="0" y="0"/>
          <a:ext cx="0" cy="0"/>
          <a:chOff x="0" y="0"/>
          <a:chExt cx="0" cy="0"/>
        </a:xfrm>
      </p:grpSpPr>
      <p:sp>
        <p:nvSpPr>
          <p:cNvPr id="572" name="Google Shape;572;p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73" name="Google Shape;573;p3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1" name="Shape 581"/>
        <p:cNvGrpSpPr/>
        <p:nvPr/>
      </p:nvGrpSpPr>
      <p:grpSpPr>
        <a:xfrm>
          <a:off x="0" y="0"/>
          <a:ext cx="0" cy="0"/>
          <a:chOff x="0" y="0"/>
          <a:chExt cx="0" cy="0"/>
        </a:xfrm>
      </p:grpSpPr>
      <p:sp>
        <p:nvSpPr>
          <p:cNvPr id="582" name="Google Shape;582;g13b9b866df2_0_1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83" name="Google Shape;583;g13b9b866df2_0_11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0" name="Shape 590"/>
        <p:cNvGrpSpPr/>
        <p:nvPr/>
      </p:nvGrpSpPr>
      <p:grpSpPr>
        <a:xfrm>
          <a:off x="0" y="0"/>
          <a:ext cx="0" cy="0"/>
          <a:chOff x="0" y="0"/>
          <a:chExt cx="0" cy="0"/>
        </a:xfrm>
      </p:grpSpPr>
      <p:sp>
        <p:nvSpPr>
          <p:cNvPr id="591" name="Google Shape;591;p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92" name="Google Shape;592;p3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0" name="Shape 600"/>
        <p:cNvGrpSpPr/>
        <p:nvPr/>
      </p:nvGrpSpPr>
      <p:grpSpPr>
        <a:xfrm>
          <a:off x="0" y="0"/>
          <a:ext cx="0" cy="0"/>
          <a:chOff x="0" y="0"/>
          <a:chExt cx="0" cy="0"/>
        </a:xfrm>
      </p:grpSpPr>
      <p:sp>
        <p:nvSpPr>
          <p:cNvPr id="601" name="Google Shape;601;g13b9b866df2_0_1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02" name="Google Shape;602;g13b9b866df2_0_12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9" name="Shape 609"/>
        <p:cNvGrpSpPr/>
        <p:nvPr/>
      </p:nvGrpSpPr>
      <p:grpSpPr>
        <a:xfrm>
          <a:off x="0" y="0"/>
          <a:ext cx="0" cy="0"/>
          <a:chOff x="0" y="0"/>
          <a:chExt cx="0" cy="0"/>
        </a:xfrm>
      </p:grpSpPr>
      <p:sp>
        <p:nvSpPr>
          <p:cNvPr id="610" name="Google Shape;610;p3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11" name="Google Shape;611;p3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9" name="Shape 619"/>
        <p:cNvGrpSpPr/>
        <p:nvPr/>
      </p:nvGrpSpPr>
      <p:grpSpPr>
        <a:xfrm>
          <a:off x="0" y="0"/>
          <a:ext cx="0" cy="0"/>
          <a:chOff x="0" y="0"/>
          <a:chExt cx="0" cy="0"/>
        </a:xfrm>
      </p:grpSpPr>
      <p:sp>
        <p:nvSpPr>
          <p:cNvPr id="620" name="Google Shape;620;g13ca20bbe62_0_4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21" name="Google Shape;621;g13ca20bbe62_0_4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34" name="Google Shape;134;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9" name="Shape 629"/>
        <p:cNvGrpSpPr/>
        <p:nvPr/>
      </p:nvGrpSpPr>
      <p:grpSpPr>
        <a:xfrm>
          <a:off x="0" y="0"/>
          <a:ext cx="0" cy="0"/>
          <a:chOff x="0" y="0"/>
          <a:chExt cx="0" cy="0"/>
        </a:xfrm>
      </p:grpSpPr>
      <p:sp>
        <p:nvSpPr>
          <p:cNvPr id="630" name="Google Shape;630;g13b9b866df2_0_1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31" name="Google Shape;631;g13b9b866df2_0_12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8" name="Shape 638"/>
        <p:cNvGrpSpPr/>
        <p:nvPr/>
      </p:nvGrpSpPr>
      <p:grpSpPr>
        <a:xfrm>
          <a:off x="0" y="0"/>
          <a:ext cx="0" cy="0"/>
          <a:chOff x="0" y="0"/>
          <a:chExt cx="0" cy="0"/>
        </a:xfrm>
      </p:grpSpPr>
      <p:sp>
        <p:nvSpPr>
          <p:cNvPr id="639" name="Google Shape;639;p3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40" name="Google Shape;640;p3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6" name="Shape 646"/>
        <p:cNvGrpSpPr/>
        <p:nvPr/>
      </p:nvGrpSpPr>
      <p:grpSpPr>
        <a:xfrm>
          <a:off x="0" y="0"/>
          <a:ext cx="0" cy="0"/>
          <a:chOff x="0" y="0"/>
          <a:chExt cx="0" cy="0"/>
        </a:xfrm>
      </p:grpSpPr>
      <p:sp>
        <p:nvSpPr>
          <p:cNvPr id="647" name="Google Shape;647;p3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48" name="Google Shape;648;p3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4" name="Shape 654"/>
        <p:cNvGrpSpPr/>
        <p:nvPr/>
      </p:nvGrpSpPr>
      <p:grpSpPr>
        <a:xfrm>
          <a:off x="0" y="0"/>
          <a:ext cx="0" cy="0"/>
          <a:chOff x="0" y="0"/>
          <a:chExt cx="0" cy="0"/>
        </a:xfrm>
      </p:grpSpPr>
      <p:sp>
        <p:nvSpPr>
          <p:cNvPr id="655" name="Google Shape;655;g13b9b866df2_0_13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56" name="Google Shape;656;g13b9b866df2_0_13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3" name="Shape 663"/>
        <p:cNvGrpSpPr/>
        <p:nvPr/>
      </p:nvGrpSpPr>
      <p:grpSpPr>
        <a:xfrm>
          <a:off x="0" y="0"/>
          <a:ext cx="0" cy="0"/>
          <a:chOff x="0" y="0"/>
          <a:chExt cx="0" cy="0"/>
        </a:xfrm>
      </p:grpSpPr>
      <p:sp>
        <p:nvSpPr>
          <p:cNvPr id="664" name="Google Shape;664;p3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65" name="Google Shape;665;p3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3" name="Shape 673"/>
        <p:cNvGrpSpPr/>
        <p:nvPr/>
      </p:nvGrpSpPr>
      <p:grpSpPr>
        <a:xfrm>
          <a:off x="0" y="0"/>
          <a:ext cx="0" cy="0"/>
          <a:chOff x="0" y="0"/>
          <a:chExt cx="0" cy="0"/>
        </a:xfrm>
      </p:grpSpPr>
      <p:sp>
        <p:nvSpPr>
          <p:cNvPr id="674" name="Google Shape;674;p3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75" name="Google Shape;675;p3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2" name="Shape 682"/>
        <p:cNvGrpSpPr/>
        <p:nvPr/>
      </p:nvGrpSpPr>
      <p:grpSpPr>
        <a:xfrm>
          <a:off x="0" y="0"/>
          <a:ext cx="0" cy="0"/>
          <a:chOff x="0" y="0"/>
          <a:chExt cx="0" cy="0"/>
        </a:xfrm>
      </p:grpSpPr>
      <p:sp>
        <p:nvSpPr>
          <p:cNvPr id="683" name="Google Shape;683;g13b9b866df2_0_19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84" name="Google Shape;684;g13b9b866df2_0_19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1" name="Shape 691"/>
        <p:cNvGrpSpPr/>
        <p:nvPr/>
      </p:nvGrpSpPr>
      <p:grpSpPr>
        <a:xfrm>
          <a:off x="0" y="0"/>
          <a:ext cx="0" cy="0"/>
          <a:chOff x="0" y="0"/>
          <a:chExt cx="0" cy="0"/>
        </a:xfrm>
      </p:grpSpPr>
      <p:sp>
        <p:nvSpPr>
          <p:cNvPr id="692" name="Google Shape;692;p3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93" name="Google Shape;693;p3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9" name="Shape 699"/>
        <p:cNvGrpSpPr/>
        <p:nvPr/>
      </p:nvGrpSpPr>
      <p:grpSpPr>
        <a:xfrm>
          <a:off x="0" y="0"/>
          <a:ext cx="0" cy="0"/>
          <a:chOff x="0" y="0"/>
          <a:chExt cx="0" cy="0"/>
        </a:xfrm>
      </p:grpSpPr>
      <p:sp>
        <p:nvSpPr>
          <p:cNvPr id="700" name="Google Shape;700;p4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01" name="Google Shape;701;p4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7" name="Shape 707"/>
        <p:cNvGrpSpPr/>
        <p:nvPr/>
      </p:nvGrpSpPr>
      <p:grpSpPr>
        <a:xfrm>
          <a:off x="0" y="0"/>
          <a:ext cx="0" cy="0"/>
          <a:chOff x="0" y="0"/>
          <a:chExt cx="0" cy="0"/>
        </a:xfrm>
      </p:grpSpPr>
      <p:sp>
        <p:nvSpPr>
          <p:cNvPr id="708" name="Google Shape;708;g13b9b866df2_0_18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09" name="Google Shape;709;g13b9b866df2_0_18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42" name="Google Shape;142;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6" name="Shape 716"/>
        <p:cNvGrpSpPr/>
        <p:nvPr/>
      </p:nvGrpSpPr>
      <p:grpSpPr>
        <a:xfrm>
          <a:off x="0" y="0"/>
          <a:ext cx="0" cy="0"/>
          <a:chOff x="0" y="0"/>
          <a:chExt cx="0" cy="0"/>
        </a:xfrm>
      </p:grpSpPr>
      <p:sp>
        <p:nvSpPr>
          <p:cNvPr id="717" name="Google Shape;717;p4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18" name="Google Shape;718;p4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6" name="Shape 726"/>
        <p:cNvGrpSpPr/>
        <p:nvPr/>
      </p:nvGrpSpPr>
      <p:grpSpPr>
        <a:xfrm>
          <a:off x="0" y="0"/>
          <a:ext cx="0" cy="0"/>
          <a:chOff x="0" y="0"/>
          <a:chExt cx="0" cy="0"/>
        </a:xfrm>
      </p:grpSpPr>
      <p:sp>
        <p:nvSpPr>
          <p:cNvPr id="727" name="Google Shape;727;g134db7b2493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28" name="Google Shape;728;g134db7b2493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5" name="Shape 735"/>
        <p:cNvGrpSpPr/>
        <p:nvPr/>
      </p:nvGrpSpPr>
      <p:grpSpPr>
        <a:xfrm>
          <a:off x="0" y="0"/>
          <a:ext cx="0" cy="0"/>
          <a:chOff x="0" y="0"/>
          <a:chExt cx="0" cy="0"/>
        </a:xfrm>
      </p:grpSpPr>
      <p:sp>
        <p:nvSpPr>
          <p:cNvPr id="736" name="Google Shape;736;g13b9b866df2_0_17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37" name="Google Shape;737;g13b9b866df2_0_17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4" name="Shape 744"/>
        <p:cNvGrpSpPr/>
        <p:nvPr/>
      </p:nvGrpSpPr>
      <p:grpSpPr>
        <a:xfrm>
          <a:off x="0" y="0"/>
          <a:ext cx="0" cy="0"/>
          <a:chOff x="0" y="0"/>
          <a:chExt cx="0" cy="0"/>
        </a:xfrm>
      </p:grpSpPr>
      <p:sp>
        <p:nvSpPr>
          <p:cNvPr id="745" name="Google Shape;745;p4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46" name="Google Shape;746;p4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3" name="Shape 753"/>
        <p:cNvGrpSpPr/>
        <p:nvPr/>
      </p:nvGrpSpPr>
      <p:grpSpPr>
        <a:xfrm>
          <a:off x="0" y="0"/>
          <a:ext cx="0" cy="0"/>
          <a:chOff x="0" y="0"/>
          <a:chExt cx="0" cy="0"/>
        </a:xfrm>
      </p:grpSpPr>
      <p:sp>
        <p:nvSpPr>
          <p:cNvPr id="754" name="Google Shape;754;g13b9b866df2_0_16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55" name="Google Shape;755;g13b9b866df2_0_16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2" name="Shape 762"/>
        <p:cNvGrpSpPr/>
        <p:nvPr/>
      </p:nvGrpSpPr>
      <p:grpSpPr>
        <a:xfrm>
          <a:off x="0" y="0"/>
          <a:ext cx="0" cy="0"/>
          <a:chOff x="0" y="0"/>
          <a:chExt cx="0" cy="0"/>
        </a:xfrm>
      </p:grpSpPr>
      <p:sp>
        <p:nvSpPr>
          <p:cNvPr id="763" name="Google Shape;763;p4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64" name="Google Shape;764;p4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2" name="Shape 772"/>
        <p:cNvGrpSpPr/>
        <p:nvPr/>
      </p:nvGrpSpPr>
      <p:grpSpPr>
        <a:xfrm>
          <a:off x="0" y="0"/>
          <a:ext cx="0" cy="0"/>
          <a:chOff x="0" y="0"/>
          <a:chExt cx="0" cy="0"/>
        </a:xfrm>
      </p:grpSpPr>
      <p:sp>
        <p:nvSpPr>
          <p:cNvPr id="773" name="Google Shape;773;g13a989b37bf_0_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74" name="Google Shape;774;g13a989b37bf_0_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2" name="Shape 782"/>
        <p:cNvGrpSpPr/>
        <p:nvPr/>
      </p:nvGrpSpPr>
      <p:grpSpPr>
        <a:xfrm>
          <a:off x="0" y="0"/>
          <a:ext cx="0" cy="0"/>
          <a:chOff x="0" y="0"/>
          <a:chExt cx="0" cy="0"/>
        </a:xfrm>
      </p:grpSpPr>
      <p:sp>
        <p:nvSpPr>
          <p:cNvPr id="783" name="Google Shape;783;g13b9b866df2_0_16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84" name="Google Shape;784;g13b9b866df2_0_16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1" name="Shape 791"/>
        <p:cNvGrpSpPr/>
        <p:nvPr/>
      </p:nvGrpSpPr>
      <p:grpSpPr>
        <a:xfrm>
          <a:off x="0" y="0"/>
          <a:ext cx="0" cy="0"/>
          <a:chOff x="0" y="0"/>
          <a:chExt cx="0" cy="0"/>
        </a:xfrm>
      </p:grpSpPr>
      <p:sp>
        <p:nvSpPr>
          <p:cNvPr id="792" name="Google Shape;792;p4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93" name="Google Shape;793;p4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9" name="Shape 799"/>
        <p:cNvGrpSpPr/>
        <p:nvPr/>
      </p:nvGrpSpPr>
      <p:grpSpPr>
        <a:xfrm>
          <a:off x="0" y="0"/>
          <a:ext cx="0" cy="0"/>
          <a:chOff x="0" y="0"/>
          <a:chExt cx="0" cy="0"/>
        </a:xfrm>
      </p:grpSpPr>
      <p:sp>
        <p:nvSpPr>
          <p:cNvPr id="800" name="Google Shape;800;g13b9b866df2_0_15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801" name="Google Shape;801;g13b9b866df2_0_15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gf44cc12b32_0_4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50" name="Google Shape;150;gf44cc12b32_0_4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8" name="Shape 808"/>
        <p:cNvGrpSpPr/>
        <p:nvPr/>
      </p:nvGrpSpPr>
      <p:grpSpPr>
        <a:xfrm>
          <a:off x="0" y="0"/>
          <a:ext cx="0" cy="0"/>
          <a:chOff x="0" y="0"/>
          <a:chExt cx="0" cy="0"/>
        </a:xfrm>
      </p:grpSpPr>
      <p:sp>
        <p:nvSpPr>
          <p:cNvPr id="809" name="Google Shape;809;p4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810" name="Google Shape;810;p4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8" name="Shape 818"/>
        <p:cNvGrpSpPr/>
        <p:nvPr/>
      </p:nvGrpSpPr>
      <p:grpSpPr>
        <a:xfrm>
          <a:off x="0" y="0"/>
          <a:ext cx="0" cy="0"/>
          <a:chOff x="0" y="0"/>
          <a:chExt cx="0" cy="0"/>
        </a:xfrm>
      </p:grpSpPr>
      <p:sp>
        <p:nvSpPr>
          <p:cNvPr id="819" name="Google Shape;819;p4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820" name="Google Shape;820;p4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8" name="Shape 828"/>
        <p:cNvGrpSpPr/>
        <p:nvPr/>
      </p:nvGrpSpPr>
      <p:grpSpPr>
        <a:xfrm>
          <a:off x="0" y="0"/>
          <a:ext cx="0" cy="0"/>
          <a:chOff x="0" y="0"/>
          <a:chExt cx="0" cy="0"/>
        </a:xfrm>
      </p:grpSpPr>
      <p:sp>
        <p:nvSpPr>
          <p:cNvPr id="829" name="Google Shape;829;g13b9b866df2_0_14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830" name="Google Shape;830;g13b9b866df2_0_14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7" name="Shape 837"/>
        <p:cNvGrpSpPr/>
        <p:nvPr/>
      </p:nvGrpSpPr>
      <p:grpSpPr>
        <a:xfrm>
          <a:off x="0" y="0"/>
          <a:ext cx="0" cy="0"/>
          <a:chOff x="0" y="0"/>
          <a:chExt cx="0" cy="0"/>
        </a:xfrm>
      </p:grpSpPr>
      <p:sp>
        <p:nvSpPr>
          <p:cNvPr id="838" name="Google Shape;838;g134dc9f11cc_0_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839" name="Google Shape;839;g134dc9f11cc_0_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5" name="Shape 845"/>
        <p:cNvGrpSpPr/>
        <p:nvPr/>
      </p:nvGrpSpPr>
      <p:grpSpPr>
        <a:xfrm>
          <a:off x="0" y="0"/>
          <a:ext cx="0" cy="0"/>
          <a:chOff x="0" y="0"/>
          <a:chExt cx="0" cy="0"/>
        </a:xfrm>
      </p:grpSpPr>
      <p:sp>
        <p:nvSpPr>
          <p:cNvPr id="846" name="Google Shape;846;g134dc9f11cc_0_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847" name="Google Shape;847;g134dc9f11cc_0_2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3" name="Shape 853"/>
        <p:cNvGrpSpPr/>
        <p:nvPr/>
      </p:nvGrpSpPr>
      <p:grpSpPr>
        <a:xfrm>
          <a:off x="0" y="0"/>
          <a:ext cx="0" cy="0"/>
          <a:chOff x="0" y="0"/>
          <a:chExt cx="0" cy="0"/>
        </a:xfrm>
      </p:grpSpPr>
      <p:sp>
        <p:nvSpPr>
          <p:cNvPr id="854" name="Google Shape;854;g13c34dfad5c_0_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855" name="Google Shape;855;g13c34dfad5c_0_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1" name="Shape 861"/>
        <p:cNvGrpSpPr/>
        <p:nvPr/>
      </p:nvGrpSpPr>
      <p:grpSpPr>
        <a:xfrm>
          <a:off x="0" y="0"/>
          <a:ext cx="0" cy="0"/>
          <a:chOff x="0" y="0"/>
          <a:chExt cx="0" cy="0"/>
        </a:xfrm>
      </p:grpSpPr>
      <p:sp>
        <p:nvSpPr>
          <p:cNvPr id="862" name="Google Shape;862;g13c4197683e_0_5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863" name="Google Shape;863;g13c4197683e_0_5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9" name="Shape 869"/>
        <p:cNvGrpSpPr/>
        <p:nvPr/>
      </p:nvGrpSpPr>
      <p:grpSpPr>
        <a:xfrm>
          <a:off x="0" y="0"/>
          <a:ext cx="0" cy="0"/>
          <a:chOff x="0" y="0"/>
          <a:chExt cx="0" cy="0"/>
        </a:xfrm>
      </p:grpSpPr>
      <p:sp>
        <p:nvSpPr>
          <p:cNvPr id="870" name="Google Shape;870;gf44cc12b32_0_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871" name="Google Shape;871;gf44cc12b32_0_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7" name="Shape 877"/>
        <p:cNvGrpSpPr/>
        <p:nvPr/>
      </p:nvGrpSpPr>
      <p:grpSpPr>
        <a:xfrm>
          <a:off x="0" y="0"/>
          <a:ext cx="0" cy="0"/>
          <a:chOff x="0" y="0"/>
          <a:chExt cx="0" cy="0"/>
        </a:xfrm>
      </p:grpSpPr>
      <p:sp>
        <p:nvSpPr>
          <p:cNvPr id="878" name="Google Shape;878;gf44cc12b32_0_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879" name="Google Shape;879;gf44cc12b32_0_1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5" name="Shape 885"/>
        <p:cNvGrpSpPr/>
        <p:nvPr/>
      </p:nvGrpSpPr>
      <p:grpSpPr>
        <a:xfrm>
          <a:off x="0" y="0"/>
          <a:ext cx="0" cy="0"/>
          <a:chOff x="0" y="0"/>
          <a:chExt cx="0" cy="0"/>
        </a:xfrm>
      </p:grpSpPr>
      <p:sp>
        <p:nvSpPr>
          <p:cNvPr id="886" name="Google Shape;886;g13cae647cb0_1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887" name="Google Shape;887;g13cae647cb0_1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58" name="Google Shape;158;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3" name="Shape 893"/>
        <p:cNvGrpSpPr/>
        <p:nvPr/>
      </p:nvGrpSpPr>
      <p:grpSpPr>
        <a:xfrm>
          <a:off x="0" y="0"/>
          <a:ext cx="0" cy="0"/>
          <a:chOff x="0" y="0"/>
          <a:chExt cx="0" cy="0"/>
        </a:xfrm>
      </p:grpSpPr>
      <p:sp>
        <p:nvSpPr>
          <p:cNvPr id="894" name="Google Shape;894;g13cae647cb0_1_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895" name="Google Shape;895;g13cae647cb0_1_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1" name="Shape 901"/>
        <p:cNvGrpSpPr/>
        <p:nvPr/>
      </p:nvGrpSpPr>
      <p:grpSpPr>
        <a:xfrm>
          <a:off x="0" y="0"/>
          <a:ext cx="0" cy="0"/>
          <a:chOff x="0" y="0"/>
          <a:chExt cx="0" cy="0"/>
        </a:xfrm>
      </p:grpSpPr>
      <p:sp>
        <p:nvSpPr>
          <p:cNvPr id="902" name="Google Shape;902;g13cb9a73946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903" name="Google Shape;903;g13cb9a73946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9" name="Shape 909"/>
        <p:cNvGrpSpPr/>
        <p:nvPr/>
      </p:nvGrpSpPr>
      <p:grpSpPr>
        <a:xfrm>
          <a:off x="0" y="0"/>
          <a:ext cx="0" cy="0"/>
          <a:chOff x="0" y="0"/>
          <a:chExt cx="0" cy="0"/>
        </a:xfrm>
      </p:grpSpPr>
      <p:sp>
        <p:nvSpPr>
          <p:cNvPr id="910" name="Google Shape;910;g13cb9a73946_0_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911" name="Google Shape;911;g13cb9a73946_0_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7" name="Shape 917"/>
        <p:cNvGrpSpPr/>
        <p:nvPr/>
      </p:nvGrpSpPr>
      <p:grpSpPr>
        <a:xfrm>
          <a:off x="0" y="0"/>
          <a:ext cx="0" cy="0"/>
          <a:chOff x="0" y="0"/>
          <a:chExt cx="0" cy="0"/>
        </a:xfrm>
      </p:grpSpPr>
      <p:sp>
        <p:nvSpPr>
          <p:cNvPr id="918" name="Google Shape;918;g13cb9a73946_0_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919" name="Google Shape;919;g13cb9a73946_0_1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5" name="Shape 925"/>
        <p:cNvGrpSpPr/>
        <p:nvPr/>
      </p:nvGrpSpPr>
      <p:grpSpPr>
        <a:xfrm>
          <a:off x="0" y="0"/>
          <a:ext cx="0" cy="0"/>
          <a:chOff x="0" y="0"/>
          <a:chExt cx="0" cy="0"/>
        </a:xfrm>
      </p:grpSpPr>
      <p:sp>
        <p:nvSpPr>
          <p:cNvPr id="926" name="Google Shape;926;g13cb9a73946_0_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927" name="Google Shape;927;g13cb9a73946_0_2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3" name="Shape 933"/>
        <p:cNvGrpSpPr/>
        <p:nvPr/>
      </p:nvGrpSpPr>
      <p:grpSpPr>
        <a:xfrm>
          <a:off x="0" y="0"/>
          <a:ext cx="0" cy="0"/>
          <a:chOff x="0" y="0"/>
          <a:chExt cx="0" cy="0"/>
        </a:xfrm>
      </p:grpSpPr>
      <p:sp>
        <p:nvSpPr>
          <p:cNvPr id="934" name="Google Shape;934;g13c34dfb1f4_0_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935" name="Google Shape;935;g13c34dfb1f4_0_1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1" name="Shape 941"/>
        <p:cNvGrpSpPr/>
        <p:nvPr/>
      </p:nvGrpSpPr>
      <p:grpSpPr>
        <a:xfrm>
          <a:off x="0" y="0"/>
          <a:ext cx="0" cy="0"/>
          <a:chOff x="0" y="0"/>
          <a:chExt cx="0" cy="0"/>
        </a:xfrm>
      </p:grpSpPr>
      <p:sp>
        <p:nvSpPr>
          <p:cNvPr id="942" name="Google Shape;942;g13c4197683e_0_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943" name="Google Shape;943;g13c4197683e_0_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9" name="Shape 949"/>
        <p:cNvGrpSpPr/>
        <p:nvPr/>
      </p:nvGrpSpPr>
      <p:grpSpPr>
        <a:xfrm>
          <a:off x="0" y="0"/>
          <a:ext cx="0" cy="0"/>
          <a:chOff x="0" y="0"/>
          <a:chExt cx="0" cy="0"/>
        </a:xfrm>
      </p:grpSpPr>
      <p:sp>
        <p:nvSpPr>
          <p:cNvPr id="950" name="Google Shape;950;g13c4197683e_0_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951" name="Google Shape;951;g13c4197683e_0_2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7" name="Shape 957"/>
        <p:cNvGrpSpPr/>
        <p:nvPr/>
      </p:nvGrpSpPr>
      <p:grpSpPr>
        <a:xfrm>
          <a:off x="0" y="0"/>
          <a:ext cx="0" cy="0"/>
          <a:chOff x="0" y="0"/>
          <a:chExt cx="0" cy="0"/>
        </a:xfrm>
      </p:grpSpPr>
      <p:sp>
        <p:nvSpPr>
          <p:cNvPr id="958" name="Google Shape;958;g13c4197683e_0_3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959" name="Google Shape;959;g13c4197683e_0_3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1" name="Shape 11"/>
        <p:cNvGrpSpPr/>
        <p:nvPr/>
      </p:nvGrpSpPr>
      <p:grpSpPr>
        <a:xfrm>
          <a:off x="0" y="0"/>
          <a:ext cx="0" cy="0"/>
          <a:chOff x="0" y="0"/>
          <a:chExt cx="0" cy="0"/>
        </a:xfrm>
      </p:grpSpPr>
      <p:sp>
        <p:nvSpPr>
          <p:cNvPr id="12" name="Google Shape;12;p49"/>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 name="Google Shape;13;p49"/>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4" name="Google Shape;14;p4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 name="Google Shape;15;p4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 name="Google Shape;16;p4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6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60"/>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1" name="Google Shape;71;p6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2" name="Google Shape;72;p6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3" name="Google Shape;73;p6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61"/>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61"/>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7" name="Google Shape;77;p6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8" name="Google Shape;78;p6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9" name="Google Shape;79;p6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86" name="Shape 86"/>
        <p:cNvGrpSpPr/>
        <p:nvPr/>
      </p:nvGrpSpPr>
      <p:grpSpPr>
        <a:xfrm>
          <a:off x="0" y="0"/>
          <a:ext cx="0" cy="0"/>
          <a:chOff x="0" y="0"/>
          <a:chExt cx="0" cy="0"/>
        </a:xfrm>
      </p:grpSpPr>
      <p:sp>
        <p:nvSpPr>
          <p:cNvPr id="87" name="Google Shape;87;p5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8" name="Google Shape;88;p52"/>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lt1"/>
              </a:buClr>
              <a:buSzPts val="1800"/>
              <a:buChar char="•"/>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
        <p:nvSpPr>
          <p:cNvPr id="89" name="Google Shape;89;p5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0" name="Google Shape;90;p5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1" name="Google Shape;91;p5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7" name="Shape 17"/>
        <p:cNvGrpSpPr/>
        <p:nvPr/>
      </p:nvGrpSpPr>
      <p:grpSpPr>
        <a:xfrm>
          <a:off x="0" y="0"/>
          <a:ext cx="0" cy="0"/>
          <a:chOff x="0" y="0"/>
          <a:chExt cx="0" cy="0"/>
        </a:xfrm>
      </p:grpSpPr>
      <p:sp>
        <p:nvSpPr>
          <p:cNvPr id="18" name="Google Shape;18;p5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5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 name="Google Shape;20;p5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 name="Google Shape;21;p5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 name="Google Shape;22;p5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3" name="Shape 23"/>
        <p:cNvGrpSpPr/>
        <p:nvPr/>
      </p:nvGrpSpPr>
      <p:grpSpPr>
        <a:xfrm>
          <a:off x="0" y="0"/>
          <a:ext cx="0" cy="0"/>
          <a:chOff x="0" y="0"/>
          <a:chExt cx="0" cy="0"/>
        </a:xfrm>
      </p:grpSpPr>
      <p:sp>
        <p:nvSpPr>
          <p:cNvPr id="24" name="Google Shape;24;p53"/>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 name="Google Shape;25;p53"/>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26" name="Google Shape;26;p5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5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 name="Google Shape;28;p5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9" name="Shape 29"/>
        <p:cNvGrpSpPr/>
        <p:nvPr/>
      </p:nvGrpSpPr>
      <p:grpSpPr>
        <a:xfrm>
          <a:off x="0" y="0"/>
          <a:ext cx="0" cy="0"/>
          <a:chOff x="0" y="0"/>
          <a:chExt cx="0" cy="0"/>
        </a:xfrm>
      </p:grpSpPr>
      <p:sp>
        <p:nvSpPr>
          <p:cNvPr id="30" name="Google Shape;30;p5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 name="Google Shape;31;p54"/>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 name="Google Shape;32;p54"/>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 name="Google Shape;33;p5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 name="Google Shape;34;p5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5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36" name="Shape 36"/>
        <p:cNvGrpSpPr/>
        <p:nvPr/>
      </p:nvGrpSpPr>
      <p:grpSpPr>
        <a:xfrm>
          <a:off x="0" y="0"/>
          <a:ext cx="0" cy="0"/>
          <a:chOff x="0" y="0"/>
          <a:chExt cx="0" cy="0"/>
        </a:xfrm>
      </p:grpSpPr>
      <p:sp>
        <p:nvSpPr>
          <p:cNvPr id="37" name="Google Shape;37;p55"/>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55"/>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39" name="Google Shape;39;p55"/>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 name="Google Shape;40;p55"/>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1" name="Google Shape;41;p55"/>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 name="Google Shape;42;p5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 name="Google Shape;43;p5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 name="Google Shape;44;p5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5" name="Shape 45"/>
        <p:cNvGrpSpPr/>
        <p:nvPr/>
      </p:nvGrpSpPr>
      <p:grpSpPr>
        <a:xfrm>
          <a:off x="0" y="0"/>
          <a:ext cx="0" cy="0"/>
          <a:chOff x="0" y="0"/>
          <a:chExt cx="0" cy="0"/>
        </a:xfrm>
      </p:grpSpPr>
      <p:sp>
        <p:nvSpPr>
          <p:cNvPr id="46" name="Google Shape;46;p5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 name="Google Shape;47;p5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 name="Google Shape;48;p5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9" name="Google Shape;49;p5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0" name="Shape 50"/>
        <p:cNvGrpSpPr/>
        <p:nvPr/>
      </p:nvGrpSpPr>
      <p:grpSpPr>
        <a:xfrm>
          <a:off x="0" y="0"/>
          <a:ext cx="0" cy="0"/>
          <a:chOff x="0" y="0"/>
          <a:chExt cx="0" cy="0"/>
        </a:xfrm>
      </p:grpSpPr>
      <p:sp>
        <p:nvSpPr>
          <p:cNvPr id="51" name="Google Shape;51;p5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5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 name="Google Shape;53;p5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58"/>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58"/>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57" name="Google Shape;57;p58"/>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58" name="Google Shape;58;p5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9" name="Google Shape;59;p5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5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59"/>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59"/>
          <p:cNvSpPr/>
          <p:nvPr>
            <p:ph idx="2" type="pic"/>
          </p:nvPr>
        </p:nvSpPr>
        <p:spPr>
          <a:xfrm>
            <a:off x="5183188" y="987425"/>
            <a:ext cx="6172200" cy="4873625"/>
          </a:xfrm>
          <a:prstGeom prst="rect">
            <a:avLst/>
          </a:prstGeom>
          <a:noFill/>
          <a:ln>
            <a:noFill/>
          </a:ln>
        </p:spPr>
      </p:sp>
      <p:sp>
        <p:nvSpPr>
          <p:cNvPr id="64" name="Google Shape;64;p59"/>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5" name="Google Shape;65;p5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6" name="Google Shape;66;p5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5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3.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4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 name="Google Shape;7;p48"/>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 name="Google Shape;8;p4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9" name="Google Shape;9;p4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0" name="Google Shape;10;p4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80" name="Shape 80"/>
        <p:cNvGrpSpPr/>
        <p:nvPr/>
      </p:nvGrpSpPr>
      <p:grpSpPr>
        <a:xfrm>
          <a:off x="0" y="0"/>
          <a:ext cx="0" cy="0"/>
          <a:chOff x="0" y="0"/>
          <a:chExt cx="0" cy="0"/>
        </a:xfrm>
      </p:grpSpPr>
      <p:sp>
        <p:nvSpPr>
          <p:cNvPr id="81" name="Google Shape;81;p5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82" name="Google Shape;82;p50"/>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lt1"/>
              </a:buClr>
              <a:buSzPts val="2800"/>
              <a:buFont typeface="Arial"/>
              <a:buChar char="•"/>
              <a:defRPr b="0" i="0" sz="2800" u="none" cap="none" strike="noStrike">
                <a:solidFill>
                  <a:schemeClr val="lt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lt1"/>
              </a:buClr>
              <a:buSzPts val="2400"/>
              <a:buFont typeface="Arial"/>
              <a:buChar char="•"/>
              <a:defRPr b="0" i="0" sz="2400" u="none" cap="none" strike="noStrike">
                <a:solidFill>
                  <a:schemeClr val="lt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9pPr>
          </a:lstStyle>
          <a:p/>
        </p:txBody>
      </p:sp>
      <p:sp>
        <p:nvSpPr>
          <p:cNvPr id="83" name="Google Shape;83;p5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lt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9pPr>
          </a:lstStyle>
          <a:p/>
        </p:txBody>
      </p:sp>
      <p:sp>
        <p:nvSpPr>
          <p:cNvPr id="84" name="Google Shape;84;p5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chemeClr val="lt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9pPr>
          </a:lstStyle>
          <a:p/>
        </p:txBody>
      </p:sp>
      <p:sp>
        <p:nvSpPr>
          <p:cNvPr id="85" name="Google Shape;85;p5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61"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5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6.pn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5.xml"/><Relationship Id="rId3" Type="http://schemas.openxmlformats.org/officeDocument/2006/relationships/image" Target="../media/image10.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7.png"/><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comments" Target="../comments/comment1.xml"/><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 Id="rId3" Type="http://schemas.openxmlformats.org/officeDocument/2006/relationships/image" Target="../media/image7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comments" Target="../comments/comment2.xml"/><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9.png"/><Relationship Id="rId4" Type="http://schemas.openxmlformats.org/officeDocument/2006/relationships/image" Target="../media/image1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14.png"/><Relationship Id="rId4" Type="http://schemas.openxmlformats.org/officeDocument/2006/relationships/image" Target="../media/image1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1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2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comments" Target="../comments/comment3.xml"/><Relationship Id="rId4" Type="http://schemas.openxmlformats.org/officeDocument/2006/relationships/image" Target="../media/image2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1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28.png"/><Relationship Id="rId4" Type="http://schemas.openxmlformats.org/officeDocument/2006/relationships/image" Target="../media/image2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2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comments" Target="../comments/commen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27.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47.png"/><Relationship Id="rId4" Type="http://schemas.openxmlformats.org/officeDocument/2006/relationships/image" Target="../media/image24.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32.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26.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29.png"/><Relationship Id="rId4" Type="http://schemas.openxmlformats.org/officeDocument/2006/relationships/image" Target="../media/image33.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comments" Target="../comments/comment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30.png"/><Relationship Id="rId4" Type="http://schemas.openxmlformats.org/officeDocument/2006/relationships/image" Target="../media/image35.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36.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42.jpg"/><Relationship Id="rId4" Type="http://schemas.openxmlformats.org/officeDocument/2006/relationships/image" Target="../media/image51.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comments" Target="../comments/comment6.xml"/><Relationship Id="rId4" Type="http://schemas.openxmlformats.org/officeDocument/2006/relationships/image" Target="../media/image3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image" Target="../media/image40.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 Id="rId3" Type="http://schemas.openxmlformats.org/officeDocument/2006/relationships/image" Target="../media/image31.png"/><Relationship Id="rId4" Type="http://schemas.openxmlformats.org/officeDocument/2006/relationships/image" Target="../media/image37.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 Id="rId3" Type="http://schemas.openxmlformats.org/officeDocument/2006/relationships/comments" Target="../comments/commen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 Id="rId3" Type="http://schemas.openxmlformats.org/officeDocument/2006/relationships/image" Target="../media/image57.png"/><Relationship Id="rId4" Type="http://schemas.openxmlformats.org/officeDocument/2006/relationships/image" Target="../media/image39.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 Id="rId3" Type="http://schemas.openxmlformats.org/officeDocument/2006/relationships/image" Target="../media/image38.png"/><Relationship Id="rId4" Type="http://schemas.openxmlformats.org/officeDocument/2006/relationships/image" Target="../media/image41.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 Id="rId3" Type="http://schemas.openxmlformats.org/officeDocument/2006/relationships/image" Target="../media/image45.png"/><Relationship Id="rId4" Type="http://schemas.openxmlformats.org/officeDocument/2006/relationships/image" Target="../media/image46.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 Id="rId3" Type="http://schemas.openxmlformats.org/officeDocument/2006/relationships/image" Target="../media/image44.png"/><Relationship Id="rId4" Type="http://schemas.openxmlformats.org/officeDocument/2006/relationships/image" Target="../media/image4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2.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 Id="rId3" Type="http://schemas.openxmlformats.org/officeDocument/2006/relationships/image" Target="../media/image68.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 Id="rId3" Type="http://schemas.openxmlformats.org/officeDocument/2006/relationships/image" Target="../media/image65.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 Id="rId3" Type="http://schemas.openxmlformats.org/officeDocument/2006/relationships/comments" Target="../comments/comment8.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4.xml"/><Relationship Id="rId3" Type="http://schemas.openxmlformats.org/officeDocument/2006/relationships/image" Target="../media/image48.png"/><Relationship Id="rId4" Type="http://schemas.openxmlformats.org/officeDocument/2006/relationships/image" Target="../media/image43.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5.xml"/><Relationship Id="rId3" Type="http://schemas.openxmlformats.org/officeDocument/2006/relationships/image" Target="../media/image63.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7.xml"/><Relationship Id="rId3" Type="http://schemas.openxmlformats.org/officeDocument/2006/relationships/image" Target="../media/image56.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8.xml"/><Relationship Id="rId3" Type="http://schemas.openxmlformats.org/officeDocument/2006/relationships/image" Target="../media/image52.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4.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0.xml"/><Relationship Id="rId3" Type="http://schemas.openxmlformats.org/officeDocument/2006/relationships/image" Target="../media/image50.png"/><Relationship Id="rId4" Type="http://schemas.openxmlformats.org/officeDocument/2006/relationships/image" Target="../media/image53.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1.xml"/><Relationship Id="rId3" Type="http://schemas.openxmlformats.org/officeDocument/2006/relationships/image" Target="../media/image55.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3.xml"/><Relationship Id="rId3" Type="http://schemas.openxmlformats.org/officeDocument/2006/relationships/image" Target="../media/image62.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5.xml"/><Relationship Id="rId3" Type="http://schemas.openxmlformats.org/officeDocument/2006/relationships/image" Target="../media/image59.png"/><Relationship Id="rId4" Type="http://schemas.openxmlformats.org/officeDocument/2006/relationships/image" Target="../media/image58.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6.xml"/><Relationship Id="rId3" Type="http://schemas.openxmlformats.org/officeDocument/2006/relationships/image" Target="../media/image61.png"/><Relationship Id="rId4" Type="http://schemas.openxmlformats.org/officeDocument/2006/relationships/image" Target="../media/image60.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8.xml"/><Relationship Id="rId3" Type="http://schemas.openxmlformats.org/officeDocument/2006/relationships/image" Target="../media/image64.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0.xml"/><Relationship Id="rId3" Type="http://schemas.openxmlformats.org/officeDocument/2006/relationships/image" Target="../media/image69.png"/><Relationship Id="rId4" Type="http://schemas.openxmlformats.org/officeDocument/2006/relationships/image" Target="../media/image66.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1.xml"/><Relationship Id="rId3" Type="http://schemas.openxmlformats.org/officeDocument/2006/relationships/image" Target="../media/image67.png"/><Relationship Id="rId4" Type="http://schemas.openxmlformats.org/officeDocument/2006/relationships/image" Target="../media/image70.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4.xml"/><Relationship Id="rId3" Type="http://schemas.openxmlformats.org/officeDocument/2006/relationships/comments" Target="../comments/comment9.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5.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6.xml"/><Relationship Id="rId3" Type="http://schemas.openxmlformats.org/officeDocument/2006/relationships/comments" Target="../comments/comment10.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7.xml"/><Relationship Id="rId3" Type="http://schemas.openxmlformats.org/officeDocument/2006/relationships/comments" Target="../comments/comment11.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8.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3.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0.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2.xml"/><Relationship Id="rId3" Type="http://schemas.openxmlformats.org/officeDocument/2006/relationships/comments" Target="../comments/comment1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3.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4.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5.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6.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8.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5" name="Shape 95"/>
        <p:cNvGrpSpPr/>
        <p:nvPr/>
      </p:nvGrpSpPr>
      <p:grpSpPr>
        <a:xfrm>
          <a:off x="0" y="0"/>
          <a:ext cx="0" cy="0"/>
          <a:chOff x="0" y="0"/>
          <a:chExt cx="0" cy="0"/>
        </a:xfrm>
      </p:grpSpPr>
      <p:sp>
        <p:nvSpPr>
          <p:cNvPr id="96" name="Google Shape;96;p1"/>
          <p:cNvSpPr/>
          <p:nvPr/>
        </p:nvSpPr>
        <p:spPr>
          <a:xfrm>
            <a:off x="-1"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97" name="Google Shape;97;p1"/>
          <p:cNvPicPr preferRelativeResize="0"/>
          <p:nvPr/>
        </p:nvPicPr>
        <p:blipFill rotWithShape="1">
          <a:blip r:embed="rId3">
            <a:alphaModFix/>
          </a:blip>
          <a:srcRect b="0" l="0" r="1" t="284"/>
          <a:stretch/>
        </p:blipFill>
        <p:spPr>
          <a:xfrm>
            <a:off x="3" y="-22"/>
            <a:ext cx="12191997" cy="6858022"/>
          </a:xfrm>
          <a:prstGeom prst="rect">
            <a:avLst/>
          </a:prstGeom>
          <a:noFill/>
          <a:ln>
            <a:noFill/>
          </a:ln>
        </p:spPr>
      </p:pic>
      <p:sp>
        <p:nvSpPr>
          <p:cNvPr id="98" name="Google Shape;98;p1"/>
          <p:cNvSpPr/>
          <p:nvPr/>
        </p:nvSpPr>
        <p:spPr>
          <a:xfrm rot="-5400000">
            <a:off x="-2206190" y="2206184"/>
            <a:ext cx="6858003" cy="2445624"/>
          </a:xfrm>
          <a:prstGeom prst="rect">
            <a:avLst/>
          </a:prstGeom>
          <a:gradFill>
            <a:gsLst>
              <a:gs pos="0">
                <a:srgbClr val="000000">
                  <a:alpha val="0"/>
                </a:srgbClr>
              </a:gs>
              <a:gs pos="48000">
                <a:srgbClr val="000000">
                  <a:alpha val="23921"/>
                </a:srgbClr>
              </a:gs>
              <a:gs pos="85000">
                <a:srgbClr val="000000">
                  <a:alpha val="44705"/>
                </a:srgbClr>
              </a:gs>
              <a:gs pos="100000">
                <a:srgbClr val="000000">
                  <a:alpha val="44705"/>
                </a:srgbClr>
              </a:gs>
            </a:gsLst>
            <a:lin ang="162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9" name="Google Shape;99;p1"/>
          <p:cNvSpPr/>
          <p:nvPr/>
        </p:nvSpPr>
        <p:spPr>
          <a:xfrm rot="5400000">
            <a:off x="6437374" y="1100316"/>
            <a:ext cx="6858003" cy="4657347"/>
          </a:xfrm>
          <a:prstGeom prst="rect">
            <a:avLst/>
          </a:prstGeom>
          <a:gradFill>
            <a:gsLst>
              <a:gs pos="0">
                <a:srgbClr val="000000">
                  <a:alpha val="0"/>
                </a:srgbClr>
              </a:gs>
              <a:gs pos="48000">
                <a:srgbClr val="000000">
                  <a:alpha val="23921"/>
                </a:srgbClr>
              </a:gs>
              <a:gs pos="85000">
                <a:srgbClr val="000000">
                  <a:alpha val="44705"/>
                </a:srgbClr>
              </a:gs>
              <a:gs pos="100000">
                <a:srgbClr val="000000">
                  <a:alpha val="44705"/>
                </a:srgbClr>
              </a:gs>
            </a:gsLst>
            <a:lin ang="162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0" name="Google Shape;100;p1"/>
          <p:cNvSpPr txBox="1"/>
          <p:nvPr>
            <p:ph type="ctrTitle"/>
          </p:nvPr>
        </p:nvSpPr>
        <p:spPr>
          <a:xfrm>
            <a:off x="2314798" y="408726"/>
            <a:ext cx="7562400" cy="5220000"/>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rgbClr val="FFFFFF"/>
              </a:buClr>
              <a:buSzPts val="5200"/>
              <a:buFont typeface="Calibri"/>
              <a:buNone/>
            </a:pPr>
            <a:r>
              <a:rPr b="1" lang="en-US" sz="9600">
                <a:solidFill>
                  <a:srgbClr val="660000"/>
                </a:solidFill>
              </a:rPr>
              <a:t>Feeding TLB</a:t>
            </a:r>
            <a:endParaRPr b="1" sz="9600">
              <a:solidFill>
                <a:srgbClr val="660000"/>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97"/>
                                        </p:tgtEl>
                                        <p:attrNameLst>
                                          <p:attrName>style.visibility</p:attrName>
                                        </p:attrNameLst>
                                      </p:cBhvr>
                                      <p:to>
                                        <p:strVal val="visible"/>
                                      </p:to>
                                    </p:set>
                                    <p:animEffect filter="fade" transition="in">
                                      <p:cBhvr>
                                        <p:cTn dur="5000"/>
                                        <p:tgtEl>
                                          <p:spTgt spid="9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71" name="Shape 171"/>
        <p:cNvGrpSpPr/>
        <p:nvPr/>
      </p:nvGrpSpPr>
      <p:grpSpPr>
        <a:xfrm>
          <a:off x="0" y="0"/>
          <a:ext cx="0" cy="0"/>
          <a:chOff x="0" y="0"/>
          <a:chExt cx="0" cy="0"/>
        </a:xfrm>
      </p:grpSpPr>
      <p:sp>
        <p:nvSpPr>
          <p:cNvPr id="172" name="Google Shape;172;g3d8739d333b_0_12"/>
          <p:cNvSpPr/>
          <p:nvPr/>
        </p:nvSpPr>
        <p:spPr>
          <a:xfrm>
            <a:off x="396882" y="280374"/>
            <a:ext cx="11438700" cy="1844400"/>
          </a:xfrm>
          <a:prstGeom prst="rect">
            <a:avLst/>
          </a:prstGeom>
          <a:solidFill>
            <a:srgbClr val="404040"/>
          </a:solidFill>
          <a:ln cap="sq" cmpd="thinThick" w="127000">
            <a:solidFill>
              <a:srgbClr val="40404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73" name="Google Shape;173;g3d8739d333b_0_12"/>
          <p:cNvSpPr txBox="1"/>
          <p:nvPr>
            <p:ph type="title"/>
          </p:nvPr>
        </p:nvSpPr>
        <p:spPr>
          <a:xfrm>
            <a:off x="546351" y="433545"/>
            <a:ext cx="11139900" cy="9303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rgbClr val="FFFFFF"/>
              </a:buClr>
              <a:buSzPts val="5400"/>
              <a:buFont typeface="Calibri"/>
              <a:buNone/>
            </a:pPr>
            <a:r>
              <a:rPr lang="en-US" sz="5400">
                <a:solidFill>
                  <a:srgbClr val="FFFFFF"/>
                </a:solidFill>
              </a:rPr>
              <a:t>Off-Farm Employment</a:t>
            </a:r>
            <a:endParaRPr/>
          </a:p>
        </p:txBody>
      </p:sp>
      <p:cxnSp>
        <p:nvCxnSpPr>
          <p:cNvPr id="174" name="Google Shape;174;g3d8739d333b_0_12"/>
          <p:cNvCxnSpPr/>
          <p:nvPr/>
        </p:nvCxnSpPr>
        <p:spPr>
          <a:xfrm>
            <a:off x="2230078" y="1522292"/>
            <a:ext cx="7772400" cy="0"/>
          </a:xfrm>
          <a:prstGeom prst="straightConnector1">
            <a:avLst/>
          </a:prstGeom>
          <a:noFill/>
          <a:ln cap="flat" cmpd="sng" w="22225">
            <a:solidFill>
              <a:srgbClr val="D9D9D9"/>
            </a:solidFill>
            <a:prstDash val="solid"/>
            <a:miter lim="800000"/>
            <a:headEnd len="sm" w="sm" type="none"/>
            <a:tailEnd len="sm" w="sm" type="none"/>
          </a:ln>
        </p:spPr>
      </p:cxnSp>
      <p:pic>
        <p:nvPicPr>
          <p:cNvPr id="175" name="Google Shape;175;g3d8739d333b_0_12"/>
          <p:cNvPicPr preferRelativeResize="0"/>
          <p:nvPr/>
        </p:nvPicPr>
        <p:blipFill rotWithShape="1">
          <a:blip r:embed="rId3">
            <a:alphaModFix/>
          </a:blip>
          <a:srcRect b="0" l="0" r="0" t="0"/>
          <a:stretch/>
        </p:blipFill>
        <p:spPr>
          <a:xfrm>
            <a:off x="2778749" y="2335974"/>
            <a:ext cx="6203826" cy="3643276"/>
          </a:xfrm>
          <a:prstGeom prst="rect">
            <a:avLst/>
          </a:prstGeom>
          <a:noFill/>
          <a:ln>
            <a:noFill/>
          </a:ln>
        </p:spPr>
      </p:pic>
      <p:sp>
        <p:nvSpPr>
          <p:cNvPr id="176" name="Google Shape;176;g3d8739d333b_0_12"/>
          <p:cNvSpPr txBox="1"/>
          <p:nvPr/>
        </p:nvSpPr>
        <p:spPr>
          <a:xfrm>
            <a:off x="729975" y="5979250"/>
            <a:ext cx="106473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Calibri"/>
                <a:ea typeface="Calibri"/>
                <a:cs typeface="Calibri"/>
                <a:sym typeface="Calibri"/>
              </a:rPr>
              <a:t>*“Farm operator is defined as to those persons responsible for the management decisions in operating an agricultural operation”</a:t>
            </a:r>
            <a:endParaRPr b="0" i="0" sz="1400" u="none" cap="none" strike="noStrike">
              <a:solidFill>
                <a:srgbClr val="000000"/>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80" name="Shape 180"/>
        <p:cNvGrpSpPr/>
        <p:nvPr/>
      </p:nvGrpSpPr>
      <p:grpSpPr>
        <a:xfrm>
          <a:off x="0" y="0"/>
          <a:ext cx="0" cy="0"/>
          <a:chOff x="0" y="0"/>
          <a:chExt cx="0" cy="0"/>
        </a:xfrm>
      </p:grpSpPr>
      <p:sp>
        <p:nvSpPr>
          <p:cNvPr id="181" name="Google Shape;181;g13a9f3d29da_0_1"/>
          <p:cNvSpPr/>
          <p:nvPr/>
        </p:nvSpPr>
        <p:spPr>
          <a:xfrm>
            <a:off x="378068" y="343486"/>
            <a:ext cx="11438700" cy="1844400"/>
          </a:xfrm>
          <a:prstGeom prst="rect">
            <a:avLst/>
          </a:prstGeom>
          <a:solidFill>
            <a:schemeClr val="accent1"/>
          </a:solidFill>
          <a:ln cap="sq" cmpd="thinThick" w="127000">
            <a:solidFill>
              <a:srgbClr val="40404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82" name="Google Shape;182;g13a9f3d29da_0_1"/>
          <p:cNvSpPr txBox="1"/>
          <p:nvPr>
            <p:ph type="title"/>
          </p:nvPr>
        </p:nvSpPr>
        <p:spPr>
          <a:xfrm>
            <a:off x="526073" y="466578"/>
            <a:ext cx="11139900" cy="93030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rgbClr val="FFFFFF"/>
              </a:buClr>
              <a:buSzPts val="4500"/>
              <a:buFont typeface="Calibri"/>
              <a:buNone/>
            </a:pPr>
            <a:r>
              <a:rPr lang="en-US" sz="5500">
                <a:solidFill>
                  <a:srgbClr val="FFFFFF"/>
                </a:solidFill>
              </a:rPr>
              <a:t>Off-Farm Employment</a:t>
            </a:r>
            <a:endParaRPr sz="5200"/>
          </a:p>
        </p:txBody>
      </p:sp>
      <p:cxnSp>
        <p:nvCxnSpPr>
          <p:cNvPr id="183" name="Google Shape;183;g13a9f3d29da_0_1"/>
          <p:cNvCxnSpPr/>
          <p:nvPr/>
        </p:nvCxnSpPr>
        <p:spPr>
          <a:xfrm>
            <a:off x="2209800" y="1448631"/>
            <a:ext cx="7772400" cy="0"/>
          </a:xfrm>
          <a:prstGeom prst="straightConnector1">
            <a:avLst/>
          </a:prstGeom>
          <a:noFill/>
          <a:ln cap="flat" cmpd="sng" w="22225">
            <a:solidFill>
              <a:srgbClr val="D9D9D9"/>
            </a:solidFill>
            <a:prstDash val="solid"/>
            <a:miter lim="800000"/>
            <a:headEnd len="sm" w="sm" type="none"/>
            <a:tailEnd len="sm" w="sm" type="none"/>
          </a:ln>
        </p:spPr>
      </p:cxnSp>
      <p:sp>
        <p:nvSpPr>
          <p:cNvPr id="184" name="Google Shape;184;g13a9f3d29da_0_1"/>
          <p:cNvSpPr txBox="1"/>
          <p:nvPr/>
        </p:nvSpPr>
        <p:spPr>
          <a:xfrm>
            <a:off x="1075400" y="2398825"/>
            <a:ext cx="10454400" cy="4125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None/>
            </a:pPr>
            <a:r>
              <a:rPr lang="en-US" sz="3200">
                <a:solidFill>
                  <a:schemeClr val="accent6"/>
                </a:solidFill>
                <a:latin typeface="Calibri"/>
                <a:ea typeface="Calibri"/>
                <a:cs typeface="Calibri"/>
                <a:sym typeface="Calibri"/>
              </a:rPr>
              <a:t>Farms are more lucrative or farms are sustainable?</a:t>
            </a:r>
            <a:endParaRPr sz="3200">
              <a:solidFill>
                <a:schemeClr val="accent6"/>
              </a:solidFill>
              <a:latin typeface="Calibri"/>
              <a:ea typeface="Calibri"/>
              <a:cs typeface="Calibri"/>
              <a:sym typeface="Calibri"/>
            </a:endParaRPr>
          </a:p>
          <a:p>
            <a:pPr indent="0" lvl="0" marL="0" marR="0" rtl="0" algn="l">
              <a:lnSpc>
                <a:spcPct val="100000"/>
              </a:lnSpc>
              <a:spcBef>
                <a:spcPts val="0"/>
              </a:spcBef>
              <a:spcAft>
                <a:spcPts val="0"/>
              </a:spcAft>
              <a:buNone/>
            </a:pPr>
            <a:r>
              <a:t/>
            </a:r>
            <a:endParaRPr sz="3200">
              <a:latin typeface="Calibri"/>
              <a:ea typeface="Calibri"/>
              <a:cs typeface="Calibri"/>
              <a:sym typeface="Calibri"/>
            </a:endParaRPr>
          </a:p>
          <a:p>
            <a:pPr indent="-431800" lvl="0" marL="457200" marR="0" rtl="0" algn="l">
              <a:lnSpc>
                <a:spcPct val="100000"/>
              </a:lnSpc>
              <a:spcBef>
                <a:spcPts val="0"/>
              </a:spcBef>
              <a:spcAft>
                <a:spcPts val="0"/>
              </a:spcAft>
              <a:buClr>
                <a:srgbClr val="000000"/>
              </a:buClr>
              <a:buSzPts val="3200"/>
              <a:buFont typeface="Calibri"/>
              <a:buChar char="●"/>
            </a:pPr>
            <a:r>
              <a:rPr b="0" i="0" lang="en-US" sz="3200" u="none" cap="none" strike="noStrike">
                <a:solidFill>
                  <a:srgbClr val="000000"/>
                </a:solidFill>
                <a:latin typeface="Calibri"/>
                <a:ea typeface="Calibri"/>
                <a:cs typeface="Calibri"/>
                <a:sym typeface="Calibri"/>
              </a:rPr>
              <a:t>Similar trends In TLB compared to those seen in Ontario as a whole</a:t>
            </a:r>
            <a:endParaRPr b="0" i="0" sz="3200" u="none" cap="none" strike="noStrike">
              <a:solidFill>
                <a:srgbClr val="000000"/>
              </a:solidFill>
              <a:latin typeface="Calibri"/>
              <a:ea typeface="Calibri"/>
              <a:cs typeface="Calibri"/>
              <a:sym typeface="Calibri"/>
            </a:endParaRPr>
          </a:p>
          <a:p>
            <a:pPr indent="-431800" lvl="0" marL="457200" marR="0" rtl="0" algn="l">
              <a:lnSpc>
                <a:spcPct val="100000"/>
              </a:lnSpc>
              <a:spcBef>
                <a:spcPts val="0"/>
              </a:spcBef>
              <a:spcAft>
                <a:spcPts val="0"/>
              </a:spcAft>
              <a:buClr>
                <a:srgbClr val="000000"/>
              </a:buClr>
              <a:buSzPts val="3200"/>
              <a:buFont typeface="Calibri"/>
              <a:buChar char="●"/>
            </a:pPr>
            <a:r>
              <a:rPr b="0" i="0" lang="en-US" sz="3200" u="none" cap="none" strike="noStrike">
                <a:solidFill>
                  <a:srgbClr val="000000"/>
                </a:solidFill>
                <a:latin typeface="Calibri"/>
                <a:ea typeface="Calibri"/>
                <a:cs typeface="Calibri"/>
                <a:sym typeface="Calibri"/>
              </a:rPr>
              <a:t>Largest proportion of farm workers do not have another paid job</a:t>
            </a:r>
            <a:endParaRPr b="0" i="0" sz="3200" u="none" cap="none" strike="noStrike">
              <a:solidFill>
                <a:srgbClr val="000000"/>
              </a:solidFill>
              <a:latin typeface="Calibri"/>
              <a:ea typeface="Calibri"/>
              <a:cs typeface="Calibri"/>
              <a:sym typeface="Calibri"/>
            </a:endParaRPr>
          </a:p>
          <a:p>
            <a:pPr indent="-431800" lvl="0" marL="457200" marR="0" rtl="0" algn="l">
              <a:lnSpc>
                <a:spcPct val="100000"/>
              </a:lnSpc>
              <a:spcBef>
                <a:spcPts val="0"/>
              </a:spcBef>
              <a:spcAft>
                <a:spcPts val="0"/>
              </a:spcAft>
              <a:buClr>
                <a:srgbClr val="000000"/>
              </a:buClr>
              <a:buSzPts val="3200"/>
              <a:buFont typeface="Calibri"/>
              <a:buChar char="●"/>
            </a:pPr>
            <a:r>
              <a:rPr b="0" i="0" lang="en-US" sz="3200" u="none" cap="none" strike="noStrike">
                <a:solidFill>
                  <a:srgbClr val="000000"/>
                </a:solidFill>
                <a:latin typeface="Calibri"/>
                <a:ea typeface="Calibri"/>
                <a:cs typeface="Calibri"/>
                <a:sym typeface="Calibri"/>
              </a:rPr>
              <a:t>50% decline in the number of operators working more than 40 hours a week off-farm, from 2006-2021</a:t>
            </a:r>
            <a:endParaRPr b="0" i="0" sz="3200" u="none" cap="none" strike="noStrike">
              <a:solidFill>
                <a:srgbClr val="000000"/>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88" name="Shape 188"/>
        <p:cNvGrpSpPr/>
        <p:nvPr/>
      </p:nvGrpSpPr>
      <p:grpSpPr>
        <a:xfrm>
          <a:off x="0" y="0"/>
          <a:ext cx="0" cy="0"/>
          <a:chOff x="0" y="0"/>
          <a:chExt cx="0" cy="0"/>
        </a:xfrm>
      </p:grpSpPr>
      <p:sp>
        <p:nvSpPr>
          <p:cNvPr id="189" name="Google Shape;189;p10"/>
          <p:cNvSpPr/>
          <p:nvPr/>
        </p:nvSpPr>
        <p:spPr>
          <a:xfrm>
            <a:off x="396882" y="280374"/>
            <a:ext cx="11438793" cy="1844256"/>
          </a:xfrm>
          <a:prstGeom prst="rect">
            <a:avLst/>
          </a:prstGeom>
          <a:solidFill>
            <a:srgbClr val="404040"/>
          </a:solidFill>
          <a:ln cap="sq" cmpd="thinThick" w="127000">
            <a:solidFill>
              <a:srgbClr val="40404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90" name="Google Shape;190;p10"/>
          <p:cNvSpPr txBox="1"/>
          <p:nvPr>
            <p:ph type="title"/>
          </p:nvPr>
        </p:nvSpPr>
        <p:spPr>
          <a:xfrm>
            <a:off x="546351" y="433545"/>
            <a:ext cx="11139854" cy="930447"/>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rgbClr val="FFFFFF"/>
              </a:buClr>
              <a:buSzPts val="5400"/>
              <a:buFont typeface="Calibri"/>
              <a:buNone/>
            </a:pPr>
            <a:r>
              <a:rPr lang="en-US" sz="5400">
                <a:solidFill>
                  <a:srgbClr val="FFFFFF"/>
                </a:solidFill>
              </a:rPr>
              <a:t>Hours per Week Farming</a:t>
            </a:r>
            <a:endParaRPr/>
          </a:p>
        </p:txBody>
      </p:sp>
      <p:cxnSp>
        <p:nvCxnSpPr>
          <p:cNvPr id="191" name="Google Shape;191;p10"/>
          <p:cNvCxnSpPr/>
          <p:nvPr/>
        </p:nvCxnSpPr>
        <p:spPr>
          <a:xfrm>
            <a:off x="2230078" y="1522292"/>
            <a:ext cx="7772400" cy="0"/>
          </a:xfrm>
          <a:prstGeom prst="straightConnector1">
            <a:avLst/>
          </a:prstGeom>
          <a:noFill/>
          <a:ln cap="flat" cmpd="sng" w="22225">
            <a:solidFill>
              <a:srgbClr val="D9D9D9"/>
            </a:solidFill>
            <a:prstDash val="solid"/>
            <a:miter lim="800000"/>
            <a:headEnd len="sm" w="sm" type="none"/>
            <a:tailEnd len="sm" w="sm" type="none"/>
          </a:ln>
        </p:spPr>
      </p:cxnSp>
      <p:pic>
        <p:nvPicPr>
          <p:cNvPr id="192" name="Google Shape;192;p10"/>
          <p:cNvPicPr preferRelativeResize="0"/>
          <p:nvPr/>
        </p:nvPicPr>
        <p:blipFill rotWithShape="1">
          <a:blip r:embed="rId3">
            <a:alphaModFix/>
          </a:blip>
          <a:srcRect b="0" l="0" r="0" t="0"/>
          <a:stretch/>
        </p:blipFill>
        <p:spPr>
          <a:xfrm>
            <a:off x="3064849" y="2295075"/>
            <a:ext cx="6075426" cy="3751574"/>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96" name="Shape 196"/>
        <p:cNvGrpSpPr/>
        <p:nvPr/>
      </p:nvGrpSpPr>
      <p:grpSpPr>
        <a:xfrm>
          <a:off x="0" y="0"/>
          <a:ext cx="0" cy="0"/>
          <a:chOff x="0" y="0"/>
          <a:chExt cx="0" cy="0"/>
        </a:xfrm>
      </p:grpSpPr>
      <p:sp>
        <p:nvSpPr>
          <p:cNvPr id="197" name="Google Shape;197;g13b59f3d5bb_0_0"/>
          <p:cNvSpPr/>
          <p:nvPr/>
        </p:nvSpPr>
        <p:spPr>
          <a:xfrm>
            <a:off x="396882" y="280374"/>
            <a:ext cx="11438700" cy="1844400"/>
          </a:xfrm>
          <a:prstGeom prst="rect">
            <a:avLst/>
          </a:prstGeom>
          <a:solidFill>
            <a:schemeClr val="accent1"/>
          </a:solidFill>
          <a:ln cap="sq" cmpd="thinThick" w="127000">
            <a:solidFill>
              <a:srgbClr val="40404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98" name="Google Shape;198;g13b59f3d5bb_0_0"/>
          <p:cNvSpPr txBox="1"/>
          <p:nvPr>
            <p:ph type="title"/>
          </p:nvPr>
        </p:nvSpPr>
        <p:spPr>
          <a:xfrm>
            <a:off x="526073" y="466578"/>
            <a:ext cx="11139900" cy="93030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rgbClr val="FFFFFF"/>
              </a:buClr>
              <a:buSzPts val="4500"/>
              <a:buFont typeface="Calibri"/>
              <a:buNone/>
            </a:pPr>
            <a:r>
              <a:rPr lang="en-US" sz="5100">
                <a:solidFill>
                  <a:srgbClr val="FFFFFF"/>
                </a:solidFill>
              </a:rPr>
              <a:t>Hours per Week Farming</a:t>
            </a:r>
            <a:endParaRPr sz="5000"/>
          </a:p>
        </p:txBody>
      </p:sp>
      <p:cxnSp>
        <p:nvCxnSpPr>
          <p:cNvPr id="199" name="Google Shape;199;g13b59f3d5bb_0_0"/>
          <p:cNvCxnSpPr/>
          <p:nvPr/>
        </p:nvCxnSpPr>
        <p:spPr>
          <a:xfrm>
            <a:off x="2209800" y="1448631"/>
            <a:ext cx="7772400" cy="0"/>
          </a:xfrm>
          <a:prstGeom prst="straightConnector1">
            <a:avLst/>
          </a:prstGeom>
          <a:noFill/>
          <a:ln cap="flat" cmpd="sng" w="22225">
            <a:solidFill>
              <a:srgbClr val="D9D9D9"/>
            </a:solidFill>
            <a:prstDash val="solid"/>
            <a:miter lim="800000"/>
            <a:headEnd len="sm" w="sm" type="none"/>
            <a:tailEnd len="sm" w="sm" type="none"/>
          </a:ln>
        </p:spPr>
      </p:cxnSp>
      <p:sp>
        <p:nvSpPr>
          <p:cNvPr id="200" name="Google Shape;200;g13b59f3d5bb_0_0"/>
          <p:cNvSpPr txBox="1"/>
          <p:nvPr/>
        </p:nvSpPr>
        <p:spPr>
          <a:xfrm>
            <a:off x="307325" y="2517300"/>
            <a:ext cx="11617800" cy="4002000"/>
          </a:xfrm>
          <a:prstGeom prst="rect">
            <a:avLst/>
          </a:prstGeom>
          <a:noFill/>
          <a:ln>
            <a:noFill/>
          </a:ln>
        </p:spPr>
        <p:txBody>
          <a:bodyPr anchorCtr="0" anchor="t" bIns="91425" lIns="91425" spcFirstLastPara="1" rIns="91425" wrap="square" tIns="91425">
            <a:spAutoFit/>
          </a:bodyPr>
          <a:lstStyle/>
          <a:p>
            <a:pPr indent="-400050" lvl="0" marL="457200" marR="0" rtl="0" algn="l">
              <a:lnSpc>
                <a:spcPct val="100000"/>
              </a:lnSpc>
              <a:spcBef>
                <a:spcPts val="0"/>
              </a:spcBef>
              <a:spcAft>
                <a:spcPts val="0"/>
              </a:spcAft>
              <a:buClr>
                <a:srgbClr val="000000"/>
              </a:buClr>
              <a:buSzPts val="2700"/>
              <a:buFont typeface="Calibri"/>
              <a:buChar char="●"/>
            </a:pPr>
            <a:r>
              <a:rPr b="0" i="0" lang="en-US" sz="2700" u="none" cap="none" strike="noStrike">
                <a:solidFill>
                  <a:srgbClr val="000000"/>
                </a:solidFill>
                <a:latin typeface="Calibri"/>
                <a:ea typeface="Calibri"/>
                <a:cs typeface="Calibri"/>
                <a:sym typeface="Calibri"/>
              </a:rPr>
              <a:t>55% of farmers in TLB spent less than 30 hours a week farming in 2021</a:t>
            </a:r>
            <a:endParaRPr b="0" i="0" sz="2700" u="none" cap="none" strike="noStrike">
              <a:solidFill>
                <a:srgbClr val="000000"/>
              </a:solidFill>
              <a:latin typeface="Calibri"/>
              <a:ea typeface="Calibri"/>
              <a:cs typeface="Calibri"/>
              <a:sym typeface="Calibri"/>
            </a:endParaRPr>
          </a:p>
          <a:p>
            <a:pPr indent="-400050" lvl="0" marL="457200" marR="0" rtl="0" algn="l">
              <a:lnSpc>
                <a:spcPct val="100000"/>
              </a:lnSpc>
              <a:spcBef>
                <a:spcPts val="0"/>
              </a:spcBef>
              <a:spcAft>
                <a:spcPts val="0"/>
              </a:spcAft>
              <a:buClr>
                <a:srgbClr val="000000"/>
              </a:buClr>
              <a:buSzPts val="2700"/>
              <a:buFont typeface="Calibri"/>
              <a:buChar char="●"/>
            </a:pPr>
            <a:r>
              <a:rPr lang="en-US" sz="2700">
                <a:latin typeface="Calibri"/>
                <a:ea typeface="Calibri"/>
                <a:cs typeface="Calibri"/>
                <a:sym typeface="Calibri"/>
              </a:rPr>
              <a:t>T</a:t>
            </a:r>
            <a:r>
              <a:rPr b="0" i="0" lang="en-US" sz="2700" u="none" cap="none" strike="noStrike">
                <a:solidFill>
                  <a:srgbClr val="000000"/>
                </a:solidFill>
                <a:latin typeface="Calibri"/>
                <a:ea typeface="Calibri"/>
                <a:cs typeface="Calibri"/>
                <a:sym typeface="Calibri"/>
              </a:rPr>
              <a:t>he largest total in TLB for 2021 was operators working 20 hours or less, at 35% of all operators</a:t>
            </a:r>
            <a:endParaRPr b="0" i="0" sz="2700" u="none" cap="none" strike="noStrike">
              <a:solidFill>
                <a:srgbClr val="000000"/>
              </a:solidFill>
              <a:latin typeface="Calibri"/>
              <a:ea typeface="Calibri"/>
              <a:cs typeface="Calibri"/>
              <a:sym typeface="Calibri"/>
            </a:endParaRPr>
          </a:p>
          <a:p>
            <a:pPr indent="-400050" lvl="0" marL="457200" marR="0" rtl="0" algn="l">
              <a:lnSpc>
                <a:spcPct val="100000"/>
              </a:lnSpc>
              <a:spcBef>
                <a:spcPts val="0"/>
              </a:spcBef>
              <a:spcAft>
                <a:spcPts val="0"/>
              </a:spcAft>
              <a:buClr>
                <a:srgbClr val="000000"/>
              </a:buClr>
              <a:buSzPts val="2700"/>
              <a:buFont typeface="Calibri"/>
              <a:buChar char="●"/>
            </a:pPr>
            <a:r>
              <a:rPr b="0" i="0" lang="en-US" sz="2700" u="none" cap="none" strike="noStrike">
                <a:solidFill>
                  <a:srgbClr val="000000"/>
                </a:solidFill>
                <a:latin typeface="Calibri"/>
                <a:ea typeface="Calibri"/>
                <a:cs typeface="Calibri"/>
                <a:sym typeface="Calibri"/>
              </a:rPr>
              <a:t>TLB is declining at a similar rate to Ontario overall in operators working 30-40 hours, or 40+ hours…</a:t>
            </a:r>
            <a:endParaRPr b="0" i="0" sz="2700" u="none" cap="none" strike="noStrike">
              <a:solidFill>
                <a:srgbClr val="000000"/>
              </a:solidFill>
              <a:latin typeface="Calibri"/>
              <a:ea typeface="Calibri"/>
              <a:cs typeface="Calibri"/>
              <a:sym typeface="Calibri"/>
            </a:endParaRPr>
          </a:p>
          <a:p>
            <a:pPr indent="-400050" lvl="0" marL="457200" marR="0" rtl="0" algn="l">
              <a:lnSpc>
                <a:spcPct val="100000"/>
              </a:lnSpc>
              <a:spcBef>
                <a:spcPts val="0"/>
              </a:spcBef>
              <a:spcAft>
                <a:spcPts val="0"/>
              </a:spcAft>
              <a:buClr>
                <a:srgbClr val="000000"/>
              </a:buClr>
              <a:buSzPts val="2700"/>
              <a:buFont typeface="Calibri"/>
              <a:buChar char="●"/>
            </a:pPr>
            <a:r>
              <a:rPr b="0" i="0" lang="en-US" sz="2700" u="none" cap="none" strike="noStrike">
                <a:solidFill>
                  <a:srgbClr val="000000"/>
                </a:solidFill>
                <a:latin typeface="Calibri"/>
                <a:ea typeface="Calibri"/>
                <a:cs typeface="Calibri"/>
                <a:sym typeface="Calibri"/>
              </a:rPr>
              <a:t>But, TLB is declining more rapidly in operators working less than 20, or 20-29 hours per week: TLB accounted for 75% of the provincial decline in operators working less than 20 hours per week from 2016 to 2021</a:t>
            </a:r>
            <a:endParaRPr b="0" i="0" sz="2700" u="none" cap="none" strike="noStrike">
              <a:solidFill>
                <a:srgbClr val="000000"/>
              </a:solidFill>
              <a:latin typeface="Calibri"/>
              <a:ea typeface="Calibri"/>
              <a:cs typeface="Calibri"/>
              <a:sym typeface="Calibri"/>
            </a:endParaRPr>
          </a:p>
          <a:p>
            <a:pPr indent="0" lvl="0" marL="0" rtl="0" algn="l">
              <a:spcBef>
                <a:spcPts val="0"/>
              </a:spcBef>
              <a:spcAft>
                <a:spcPts val="0"/>
              </a:spcAft>
              <a:buNone/>
            </a:pPr>
            <a:r>
              <a:rPr lang="en-US" sz="3200">
                <a:solidFill>
                  <a:schemeClr val="accent6"/>
                </a:solidFill>
                <a:latin typeface="Calibri"/>
                <a:ea typeface="Calibri"/>
                <a:cs typeface="Calibri"/>
                <a:sym typeface="Calibri"/>
              </a:rPr>
              <a:t>Farmers retiring on their farms</a:t>
            </a:r>
            <a:endParaRPr sz="2700">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04" name="Shape 204"/>
        <p:cNvGrpSpPr/>
        <p:nvPr/>
      </p:nvGrpSpPr>
      <p:grpSpPr>
        <a:xfrm>
          <a:off x="0" y="0"/>
          <a:ext cx="0" cy="0"/>
          <a:chOff x="0" y="0"/>
          <a:chExt cx="0" cy="0"/>
        </a:xfrm>
      </p:grpSpPr>
      <p:sp>
        <p:nvSpPr>
          <p:cNvPr id="205" name="Google Shape;205;p9"/>
          <p:cNvSpPr/>
          <p:nvPr/>
        </p:nvSpPr>
        <p:spPr>
          <a:xfrm>
            <a:off x="396882" y="280374"/>
            <a:ext cx="11438793" cy="1844256"/>
          </a:xfrm>
          <a:prstGeom prst="rect">
            <a:avLst/>
          </a:prstGeom>
          <a:solidFill>
            <a:srgbClr val="404040"/>
          </a:solidFill>
          <a:ln cap="sq" cmpd="thinThick" w="127000">
            <a:solidFill>
              <a:srgbClr val="40404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06" name="Google Shape;206;p9"/>
          <p:cNvSpPr txBox="1"/>
          <p:nvPr>
            <p:ph type="title"/>
          </p:nvPr>
        </p:nvSpPr>
        <p:spPr>
          <a:xfrm>
            <a:off x="546351" y="433545"/>
            <a:ext cx="11139854" cy="930447"/>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rgbClr val="FFFFFF"/>
              </a:buClr>
              <a:buSzPts val="5400"/>
              <a:buFont typeface="Calibri"/>
              <a:buNone/>
            </a:pPr>
            <a:r>
              <a:rPr lang="en-US" sz="5400">
                <a:solidFill>
                  <a:srgbClr val="FFFFFF"/>
                </a:solidFill>
              </a:rPr>
              <a:t>TLB Farm Operator Residence Location</a:t>
            </a:r>
            <a:endParaRPr sz="5400">
              <a:solidFill>
                <a:srgbClr val="FFFFFF"/>
              </a:solidFill>
            </a:endParaRPr>
          </a:p>
        </p:txBody>
      </p:sp>
      <p:cxnSp>
        <p:nvCxnSpPr>
          <p:cNvPr id="207" name="Google Shape;207;p9"/>
          <p:cNvCxnSpPr/>
          <p:nvPr/>
        </p:nvCxnSpPr>
        <p:spPr>
          <a:xfrm>
            <a:off x="2230078" y="1522292"/>
            <a:ext cx="7772400" cy="0"/>
          </a:xfrm>
          <a:prstGeom prst="straightConnector1">
            <a:avLst/>
          </a:prstGeom>
          <a:noFill/>
          <a:ln cap="flat" cmpd="sng" w="22225">
            <a:solidFill>
              <a:srgbClr val="D9D9D9"/>
            </a:solidFill>
            <a:prstDash val="solid"/>
            <a:miter lim="800000"/>
            <a:headEnd len="sm" w="sm" type="none"/>
            <a:tailEnd len="sm" w="sm" type="none"/>
          </a:ln>
        </p:spPr>
      </p:cxnSp>
      <p:pic>
        <p:nvPicPr>
          <p:cNvPr id="208" name="Google Shape;208;p9"/>
          <p:cNvPicPr preferRelativeResize="0"/>
          <p:nvPr/>
        </p:nvPicPr>
        <p:blipFill rotWithShape="1">
          <a:blip r:embed="rId3">
            <a:alphaModFix/>
          </a:blip>
          <a:srcRect b="0" l="0" r="0" t="0"/>
          <a:stretch/>
        </p:blipFill>
        <p:spPr>
          <a:xfrm>
            <a:off x="331567" y="2768945"/>
            <a:ext cx="5455917" cy="3313382"/>
          </a:xfrm>
          <a:prstGeom prst="rect">
            <a:avLst/>
          </a:prstGeom>
          <a:noFill/>
          <a:ln>
            <a:noFill/>
          </a:ln>
        </p:spPr>
      </p:pic>
      <p:cxnSp>
        <p:nvCxnSpPr>
          <p:cNvPr id="209" name="Google Shape;209;p9"/>
          <p:cNvCxnSpPr/>
          <p:nvPr/>
        </p:nvCxnSpPr>
        <p:spPr>
          <a:xfrm>
            <a:off x="6116278" y="2596836"/>
            <a:ext cx="0" cy="3657600"/>
          </a:xfrm>
          <a:prstGeom prst="straightConnector1">
            <a:avLst/>
          </a:prstGeom>
          <a:noFill/>
          <a:ln cap="flat" cmpd="dbl" w="101600">
            <a:solidFill>
              <a:srgbClr val="595959"/>
            </a:solidFill>
            <a:prstDash val="solid"/>
            <a:miter lim="800000"/>
            <a:headEnd len="sm" w="sm" type="none"/>
            <a:tailEnd len="sm" w="sm" type="none"/>
          </a:ln>
        </p:spPr>
      </p:cxnSp>
      <p:pic>
        <p:nvPicPr>
          <p:cNvPr id="210" name="Google Shape;210;p9"/>
          <p:cNvPicPr preferRelativeResize="0"/>
          <p:nvPr/>
        </p:nvPicPr>
        <p:blipFill rotWithShape="1">
          <a:blip r:embed="rId4">
            <a:alphaModFix/>
          </a:blip>
          <a:srcRect b="0" l="0" r="0" t="0"/>
          <a:stretch/>
        </p:blipFill>
        <p:spPr>
          <a:xfrm>
            <a:off x="6231656" y="3176908"/>
            <a:ext cx="5833736" cy="2450169"/>
          </a:xfrm>
          <a:prstGeom prst="rect">
            <a:avLst/>
          </a:prstGeom>
          <a:noFill/>
          <a:ln>
            <a:noFill/>
          </a:ln>
        </p:spPr>
      </p:pic>
      <p:sp>
        <p:nvSpPr>
          <p:cNvPr id="211" name="Google Shape;211;p9"/>
          <p:cNvSpPr/>
          <p:nvPr/>
        </p:nvSpPr>
        <p:spPr>
          <a:xfrm>
            <a:off x="9873350" y="3628575"/>
            <a:ext cx="495300" cy="1714500"/>
          </a:xfrm>
          <a:prstGeom prst="ellipse">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15" name="Shape 215"/>
        <p:cNvGrpSpPr/>
        <p:nvPr/>
      </p:nvGrpSpPr>
      <p:grpSpPr>
        <a:xfrm>
          <a:off x="0" y="0"/>
          <a:ext cx="0" cy="0"/>
          <a:chOff x="0" y="0"/>
          <a:chExt cx="0" cy="0"/>
        </a:xfrm>
      </p:grpSpPr>
      <p:pic>
        <p:nvPicPr>
          <p:cNvPr descr="Over head shot of cauliflower on a wheelbarrow in the middle of the field" id="216" name="Google Shape;216;p12"/>
          <p:cNvPicPr preferRelativeResize="0"/>
          <p:nvPr/>
        </p:nvPicPr>
        <p:blipFill rotWithShape="1">
          <a:blip r:embed="rId3">
            <a:alphaModFix/>
          </a:blip>
          <a:srcRect b="-2" l="13289" r="-2" t="0"/>
          <a:stretch/>
        </p:blipFill>
        <p:spPr>
          <a:xfrm>
            <a:off x="20" y="1"/>
            <a:ext cx="8908849" cy="6857999"/>
          </a:xfrm>
          <a:prstGeom prst="rect">
            <a:avLst/>
          </a:prstGeom>
          <a:noFill/>
          <a:ln>
            <a:noFill/>
          </a:ln>
        </p:spPr>
      </p:pic>
      <p:sp>
        <p:nvSpPr>
          <p:cNvPr id="217" name="Google Shape;217;p12"/>
          <p:cNvSpPr/>
          <p:nvPr/>
        </p:nvSpPr>
        <p:spPr>
          <a:xfrm flipH="1">
            <a:off x="4601154" y="-478"/>
            <a:ext cx="7590846" cy="6858478"/>
          </a:xfrm>
          <a:custGeom>
            <a:rect b="b" l="l" r="r" t="t"/>
            <a:pathLst>
              <a:path extrusionOk="0" h="6858478" w="7554749">
                <a:moveTo>
                  <a:pt x="4378374" y="0"/>
                </a:moveTo>
                <a:lnTo>
                  <a:pt x="4372797" y="0"/>
                </a:lnTo>
                <a:lnTo>
                  <a:pt x="3306569" y="0"/>
                </a:lnTo>
                <a:lnTo>
                  <a:pt x="0" y="0"/>
                </a:lnTo>
                <a:lnTo>
                  <a:pt x="0" y="6857915"/>
                </a:lnTo>
                <a:lnTo>
                  <a:pt x="130454" y="6857915"/>
                </a:lnTo>
                <a:lnTo>
                  <a:pt x="130194" y="6858478"/>
                </a:lnTo>
                <a:lnTo>
                  <a:pt x="7554749" y="6858478"/>
                </a:lnTo>
                <a:close/>
              </a:path>
            </a:pathLst>
          </a:custGeom>
          <a:solidFill>
            <a:srgbClr val="262626">
              <a:alpha val="6980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218" name="Google Shape;218;p12"/>
          <p:cNvSpPr/>
          <p:nvPr/>
        </p:nvSpPr>
        <p:spPr>
          <a:xfrm flipH="1">
            <a:off x="5405515" y="-479"/>
            <a:ext cx="6786484" cy="6858479"/>
          </a:xfrm>
          <a:custGeom>
            <a:rect b="b" l="l" r="r" t="t"/>
            <a:pathLst>
              <a:path extrusionOk="0" h="6858479" w="6754212">
                <a:moveTo>
                  <a:pt x="3577837" y="0"/>
                </a:moveTo>
                <a:lnTo>
                  <a:pt x="3572260" y="0"/>
                </a:lnTo>
                <a:lnTo>
                  <a:pt x="2506032" y="0"/>
                </a:lnTo>
                <a:lnTo>
                  <a:pt x="0" y="0"/>
                </a:lnTo>
                <a:lnTo>
                  <a:pt x="0" y="6858479"/>
                </a:lnTo>
                <a:lnTo>
                  <a:pt x="788260" y="6858479"/>
                </a:lnTo>
                <a:lnTo>
                  <a:pt x="788260" y="6858478"/>
                </a:lnTo>
                <a:lnTo>
                  <a:pt x="6754212" y="6858478"/>
                </a:lnTo>
                <a:close/>
              </a:path>
            </a:pathLst>
          </a:custGeom>
          <a:solidFill>
            <a:srgbClr val="26262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219" name="Google Shape;219;p12"/>
          <p:cNvSpPr txBox="1"/>
          <p:nvPr>
            <p:ph type="title"/>
          </p:nvPr>
        </p:nvSpPr>
        <p:spPr>
          <a:xfrm>
            <a:off x="7324724" y="4007403"/>
            <a:ext cx="4029075" cy="2272833"/>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lt1"/>
              </a:buClr>
              <a:buSzPts val="5000"/>
              <a:buFont typeface="Calibri"/>
              <a:buNone/>
            </a:pPr>
            <a:r>
              <a:rPr lang="en-US" sz="5000"/>
              <a:t>Farm Products of TLB</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23" name="Shape 223"/>
        <p:cNvGrpSpPr/>
        <p:nvPr/>
      </p:nvGrpSpPr>
      <p:grpSpPr>
        <a:xfrm>
          <a:off x="0" y="0"/>
          <a:ext cx="0" cy="0"/>
          <a:chOff x="0" y="0"/>
          <a:chExt cx="0" cy="0"/>
        </a:xfrm>
      </p:grpSpPr>
      <p:sp>
        <p:nvSpPr>
          <p:cNvPr id="224" name="Google Shape;224;p13"/>
          <p:cNvSpPr/>
          <p:nvPr/>
        </p:nvSpPr>
        <p:spPr>
          <a:xfrm>
            <a:off x="396882" y="280374"/>
            <a:ext cx="11438793" cy="1844256"/>
          </a:xfrm>
          <a:prstGeom prst="rect">
            <a:avLst/>
          </a:prstGeom>
          <a:solidFill>
            <a:srgbClr val="404040"/>
          </a:solidFill>
          <a:ln cap="sq" cmpd="thinThick" w="127000">
            <a:solidFill>
              <a:srgbClr val="40404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25" name="Google Shape;225;p13"/>
          <p:cNvSpPr txBox="1"/>
          <p:nvPr>
            <p:ph type="title"/>
          </p:nvPr>
        </p:nvSpPr>
        <p:spPr>
          <a:xfrm>
            <a:off x="546351" y="433545"/>
            <a:ext cx="11139854" cy="930447"/>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rgbClr val="FFFFFF"/>
              </a:buClr>
              <a:buSzPts val="5400"/>
              <a:buFont typeface="Calibri"/>
              <a:buNone/>
            </a:pPr>
            <a:r>
              <a:rPr lang="en-US" sz="5400">
                <a:solidFill>
                  <a:srgbClr val="FFFFFF"/>
                </a:solidFill>
              </a:rPr>
              <a:t>Fruit Crops</a:t>
            </a:r>
            <a:endParaRPr/>
          </a:p>
        </p:txBody>
      </p:sp>
      <p:cxnSp>
        <p:nvCxnSpPr>
          <p:cNvPr id="226" name="Google Shape;226;p13"/>
          <p:cNvCxnSpPr/>
          <p:nvPr/>
        </p:nvCxnSpPr>
        <p:spPr>
          <a:xfrm>
            <a:off x="2230078" y="1522292"/>
            <a:ext cx="7772400" cy="0"/>
          </a:xfrm>
          <a:prstGeom prst="straightConnector1">
            <a:avLst/>
          </a:prstGeom>
          <a:noFill/>
          <a:ln cap="flat" cmpd="sng" w="22225">
            <a:solidFill>
              <a:srgbClr val="D9D9D9"/>
            </a:solidFill>
            <a:prstDash val="solid"/>
            <a:miter lim="800000"/>
            <a:headEnd len="sm" w="sm" type="none"/>
            <a:tailEnd len="sm" w="sm" type="none"/>
          </a:ln>
        </p:spPr>
      </p:cxnSp>
      <p:pic>
        <p:nvPicPr>
          <p:cNvPr id="227" name="Google Shape;227;p13"/>
          <p:cNvPicPr preferRelativeResize="0"/>
          <p:nvPr/>
        </p:nvPicPr>
        <p:blipFill rotWithShape="1">
          <a:blip r:embed="rId3">
            <a:alphaModFix/>
          </a:blip>
          <a:srcRect b="0" l="0" r="0" t="0"/>
          <a:stretch/>
        </p:blipFill>
        <p:spPr>
          <a:xfrm>
            <a:off x="331567" y="2802501"/>
            <a:ext cx="5455917" cy="3246271"/>
          </a:xfrm>
          <a:prstGeom prst="rect">
            <a:avLst/>
          </a:prstGeom>
          <a:noFill/>
          <a:ln>
            <a:noFill/>
          </a:ln>
        </p:spPr>
      </p:pic>
      <p:cxnSp>
        <p:nvCxnSpPr>
          <p:cNvPr id="228" name="Google Shape;228;p13"/>
          <p:cNvCxnSpPr/>
          <p:nvPr/>
        </p:nvCxnSpPr>
        <p:spPr>
          <a:xfrm>
            <a:off x="6116278" y="2596836"/>
            <a:ext cx="0" cy="3657600"/>
          </a:xfrm>
          <a:prstGeom prst="straightConnector1">
            <a:avLst/>
          </a:prstGeom>
          <a:noFill/>
          <a:ln cap="flat" cmpd="dbl" w="101600">
            <a:solidFill>
              <a:srgbClr val="595959"/>
            </a:solidFill>
            <a:prstDash val="solid"/>
            <a:miter lim="800000"/>
            <a:headEnd len="sm" w="sm" type="none"/>
            <a:tailEnd len="sm" w="sm" type="none"/>
          </a:ln>
        </p:spPr>
      </p:cxnSp>
      <p:pic>
        <p:nvPicPr>
          <p:cNvPr id="229" name="Google Shape;229;p13"/>
          <p:cNvPicPr preferRelativeResize="0"/>
          <p:nvPr/>
        </p:nvPicPr>
        <p:blipFill rotWithShape="1">
          <a:blip r:embed="rId4">
            <a:alphaModFix/>
          </a:blip>
          <a:srcRect b="0" l="0" r="0" t="0"/>
          <a:stretch/>
        </p:blipFill>
        <p:spPr>
          <a:xfrm>
            <a:off x="6445073" y="2879939"/>
            <a:ext cx="5455917" cy="3091394"/>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33" name="Shape 233"/>
        <p:cNvGrpSpPr/>
        <p:nvPr/>
      </p:nvGrpSpPr>
      <p:grpSpPr>
        <a:xfrm>
          <a:off x="0" y="0"/>
          <a:ext cx="0" cy="0"/>
          <a:chOff x="0" y="0"/>
          <a:chExt cx="0" cy="0"/>
        </a:xfrm>
      </p:grpSpPr>
      <p:sp>
        <p:nvSpPr>
          <p:cNvPr id="234" name="Google Shape;234;g137bcc8c72b_0_15"/>
          <p:cNvSpPr/>
          <p:nvPr/>
        </p:nvSpPr>
        <p:spPr>
          <a:xfrm>
            <a:off x="396882" y="280374"/>
            <a:ext cx="11438700" cy="1844400"/>
          </a:xfrm>
          <a:prstGeom prst="rect">
            <a:avLst/>
          </a:prstGeom>
          <a:solidFill>
            <a:srgbClr val="404040"/>
          </a:solidFill>
          <a:ln cap="sq" cmpd="thinThick" w="127000">
            <a:solidFill>
              <a:srgbClr val="40404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35" name="Google Shape;235;g137bcc8c72b_0_15"/>
          <p:cNvSpPr txBox="1"/>
          <p:nvPr>
            <p:ph type="title"/>
          </p:nvPr>
        </p:nvSpPr>
        <p:spPr>
          <a:xfrm>
            <a:off x="546351" y="433545"/>
            <a:ext cx="11139900" cy="9303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rgbClr val="FFFFFF"/>
              </a:buClr>
              <a:buSzPts val="5400"/>
              <a:buFont typeface="Calibri"/>
              <a:buNone/>
            </a:pPr>
            <a:r>
              <a:rPr lang="en-US" sz="5400">
                <a:solidFill>
                  <a:srgbClr val="FFFFFF"/>
                </a:solidFill>
              </a:rPr>
              <a:t>Fruit Crops</a:t>
            </a:r>
            <a:endParaRPr/>
          </a:p>
        </p:txBody>
      </p:sp>
      <p:cxnSp>
        <p:nvCxnSpPr>
          <p:cNvPr id="236" name="Google Shape;236;g137bcc8c72b_0_15"/>
          <p:cNvCxnSpPr/>
          <p:nvPr/>
        </p:nvCxnSpPr>
        <p:spPr>
          <a:xfrm>
            <a:off x="2230078" y="1522292"/>
            <a:ext cx="7772400" cy="0"/>
          </a:xfrm>
          <a:prstGeom prst="straightConnector1">
            <a:avLst/>
          </a:prstGeom>
          <a:noFill/>
          <a:ln cap="flat" cmpd="sng" w="22225">
            <a:solidFill>
              <a:srgbClr val="D9D9D9"/>
            </a:solidFill>
            <a:prstDash val="solid"/>
            <a:miter lim="800000"/>
            <a:headEnd len="sm" w="sm" type="none"/>
            <a:tailEnd len="sm" w="sm" type="none"/>
          </a:ln>
        </p:spPr>
      </p:cxnSp>
      <p:cxnSp>
        <p:nvCxnSpPr>
          <p:cNvPr id="237" name="Google Shape;237;g137bcc8c72b_0_15"/>
          <p:cNvCxnSpPr/>
          <p:nvPr/>
        </p:nvCxnSpPr>
        <p:spPr>
          <a:xfrm>
            <a:off x="6116278" y="2596836"/>
            <a:ext cx="0" cy="3657600"/>
          </a:xfrm>
          <a:prstGeom prst="straightConnector1">
            <a:avLst/>
          </a:prstGeom>
          <a:noFill/>
          <a:ln cap="flat" cmpd="dbl" w="101600">
            <a:solidFill>
              <a:srgbClr val="595959"/>
            </a:solidFill>
            <a:prstDash val="solid"/>
            <a:miter lim="800000"/>
            <a:headEnd len="sm" w="sm" type="none"/>
            <a:tailEnd len="sm" w="sm" type="none"/>
          </a:ln>
        </p:spPr>
      </p:cxnSp>
      <p:pic>
        <p:nvPicPr>
          <p:cNvPr id="238" name="Google Shape;238;g137bcc8c72b_0_15"/>
          <p:cNvPicPr preferRelativeResize="0"/>
          <p:nvPr/>
        </p:nvPicPr>
        <p:blipFill rotWithShape="1">
          <a:blip r:embed="rId4">
            <a:alphaModFix/>
          </a:blip>
          <a:srcRect b="0" l="0" r="0" t="0"/>
          <a:stretch/>
        </p:blipFill>
        <p:spPr>
          <a:xfrm>
            <a:off x="2872638" y="2211412"/>
            <a:ext cx="6446724" cy="4428426"/>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42" name="Shape 242"/>
        <p:cNvGrpSpPr/>
        <p:nvPr/>
      </p:nvGrpSpPr>
      <p:grpSpPr>
        <a:xfrm>
          <a:off x="0" y="0"/>
          <a:ext cx="0" cy="0"/>
          <a:chOff x="0" y="0"/>
          <a:chExt cx="0" cy="0"/>
        </a:xfrm>
      </p:grpSpPr>
      <p:sp>
        <p:nvSpPr>
          <p:cNvPr id="243" name="Google Shape;243;g13b59f3d5bb_0_10"/>
          <p:cNvSpPr/>
          <p:nvPr/>
        </p:nvSpPr>
        <p:spPr>
          <a:xfrm>
            <a:off x="396882" y="280374"/>
            <a:ext cx="11438700" cy="1844400"/>
          </a:xfrm>
          <a:prstGeom prst="rect">
            <a:avLst/>
          </a:prstGeom>
          <a:solidFill>
            <a:schemeClr val="accent1"/>
          </a:solidFill>
          <a:ln cap="sq" cmpd="thinThick" w="127000">
            <a:solidFill>
              <a:srgbClr val="40404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44" name="Google Shape;244;g13b59f3d5bb_0_10"/>
          <p:cNvSpPr txBox="1"/>
          <p:nvPr>
            <p:ph type="title"/>
          </p:nvPr>
        </p:nvSpPr>
        <p:spPr>
          <a:xfrm>
            <a:off x="546351" y="433545"/>
            <a:ext cx="11139900" cy="9303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rgbClr val="FFFFFF"/>
              </a:buClr>
              <a:buSzPts val="5400"/>
              <a:buFont typeface="Calibri"/>
              <a:buNone/>
            </a:pPr>
            <a:r>
              <a:rPr lang="en-US" sz="5400">
                <a:solidFill>
                  <a:srgbClr val="FFFFFF"/>
                </a:solidFill>
              </a:rPr>
              <a:t>Fruit Crops</a:t>
            </a:r>
            <a:endParaRPr/>
          </a:p>
        </p:txBody>
      </p:sp>
      <p:cxnSp>
        <p:nvCxnSpPr>
          <p:cNvPr id="245" name="Google Shape;245;g13b59f3d5bb_0_10"/>
          <p:cNvCxnSpPr/>
          <p:nvPr/>
        </p:nvCxnSpPr>
        <p:spPr>
          <a:xfrm>
            <a:off x="2230078" y="1522292"/>
            <a:ext cx="7772400" cy="0"/>
          </a:xfrm>
          <a:prstGeom prst="straightConnector1">
            <a:avLst/>
          </a:prstGeom>
          <a:noFill/>
          <a:ln cap="flat" cmpd="sng" w="22225">
            <a:solidFill>
              <a:srgbClr val="D9D9D9"/>
            </a:solidFill>
            <a:prstDash val="solid"/>
            <a:miter lim="800000"/>
            <a:headEnd len="sm" w="sm" type="none"/>
            <a:tailEnd len="sm" w="sm" type="none"/>
          </a:ln>
        </p:spPr>
      </p:cxnSp>
      <p:sp>
        <p:nvSpPr>
          <p:cNvPr id="246" name="Google Shape;246;g13b59f3d5bb_0_10"/>
          <p:cNvSpPr txBox="1"/>
          <p:nvPr/>
        </p:nvSpPr>
        <p:spPr>
          <a:xfrm>
            <a:off x="1194925" y="2282900"/>
            <a:ext cx="70440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247" name="Google Shape;247;g13b59f3d5bb_0_10"/>
          <p:cNvSpPr txBox="1"/>
          <p:nvPr/>
        </p:nvSpPr>
        <p:spPr>
          <a:xfrm>
            <a:off x="970650" y="2282900"/>
            <a:ext cx="10553700" cy="4063500"/>
          </a:xfrm>
          <a:prstGeom prst="rect">
            <a:avLst/>
          </a:prstGeom>
          <a:noFill/>
          <a:ln>
            <a:noFill/>
          </a:ln>
        </p:spPr>
        <p:txBody>
          <a:bodyPr anchorCtr="0" anchor="t" bIns="91425" lIns="91425" spcFirstLastPara="1" rIns="91425" wrap="square" tIns="91425">
            <a:spAutoFit/>
          </a:bodyPr>
          <a:lstStyle/>
          <a:p>
            <a:pPr indent="-406400" lvl="0" marL="457200" marR="0" rtl="0" algn="l">
              <a:lnSpc>
                <a:spcPct val="100000"/>
              </a:lnSpc>
              <a:spcBef>
                <a:spcPts val="0"/>
              </a:spcBef>
              <a:spcAft>
                <a:spcPts val="0"/>
              </a:spcAft>
              <a:buClr>
                <a:schemeClr val="dk1"/>
              </a:buClr>
              <a:buSzPts val="2800"/>
              <a:buFont typeface="Calibri"/>
              <a:buChar char="●"/>
            </a:pPr>
            <a:r>
              <a:rPr b="0" i="0" lang="en-US" sz="2800" u="none" cap="none" strike="noStrike">
                <a:solidFill>
                  <a:schemeClr val="dk1"/>
                </a:solidFill>
                <a:latin typeface="Calibri"/>
                <a:ea typeface="Calibri"/>
                <a:cs typeface="Calibri"/>
                <a:sym typeface="Calibri"/>
              </a:rPr>
              <a:t>Apples, strawberries, raspberries most commonly grown fruit crops in TLB, with apples rising from 3rd to most common, between 2006-2021</a:t>
            </a:r>
            <a:endParaRPr b="0" i="0" sz="2800" u="none" cap="none" strike="noStrike">
              <a:solidFill>
                <a:schemeClr val="dk1"/>
              </a:solidFill>
              <a:latin typeface="Calibri"/>
              <a:ea typeface="Calibri"/>
              <a:cs typeface="Calibri"/>
              <a:sym typeface="Calibri"/>
            </a:endParaRPr>
          </a:p>
          <a:p>
            <a:pPr indent="-406400" lvl="0" marL="457200" marR="0" rtl="0" algn="l">
              <a:lnSpc>
                <a:spcPct val="100000"/>
              </a:lnSpc>
              <a:spcBef>
                <a:spcPts val="0"/>
              </a:spcBef>
              <a:spcAft>
                <a:spcPts val="0"/>
              </a:spcAft>
              <a:buClr>
                <a:schemeClr val="dk1"/>
              </a:buClr>
              <a:buSzPts val="2800"/>
              <a:buFont typeface="Calibri"/>
              <a:buChar char="●"/>
            </a:pPr>
            <a:r>
              <a:rPr lang="en-US" sz="2800">
                <a:solidFill>
                  <a:schemeClr val="dk1"/>
                </a:solidFill>
                <a:latin typeface="Calibri"/>
                <a:ea typeface="Calibri"/>
                <a:cs typeface="Calibri"/>
                <a:sym typeface="Calibri"/>
              </a:rPr>
              <a:t>F</a:t>
            </a:r>
            <a:r>
              <a:rPr b="0" i="0" lang="en-US" sz="2800" u="none" cap="none" strike="noStrike">
                <a:solidFill>
                  <a:schemeClr val="dk1"/>
                </a:solidFill>
                <a:latin typeface="Calibri"/>
                <a:ea typeface="Calibri"/>
                <a:cs typeface="Calibri"/>
                <a:sym typeface="Calibri"/>
              </a:rPr>
              <a:t>ruit farms in TLB tend to grow more than one type of fruit</a:t>
            </a:r>
            <a:endParaRPr b="0" i="0" sz="2800" u="none" cap="none" strike="noStrike">
              <a:solidFill>
                <a:schemeClr val="dk1"/>
              </a:solidFill>
              <a:latin typeface="Calibri"/>
              <a:ea typeface="Calibri"/>
              <a:cs typeface="Calibri"/>
              <a:sym typeface="Calibri"/>
            </a:endParaRPr>
          </a:p>
          <a:p>
            <a:pPr indent="-406400" lvl="0" marL="457200" marR="0" rtl="0" algn="l">
              <a:lnSpc>
                <a:spcPct val="100000"/>
              </a:lnSpc>
              <a:spcBef>
                <a:spcPts val="0"/>
              </a:spcBef>
              <a:spcAft>
                <a:spcPts val="0"/>
              </a:spcAft>
              <a:buClr>
                <a:schemeClr val="dk1"/>
              </a:buClr>
              <a:buSzPts val="2800"/>
              <a:buFont typeface="Calibri"/>
              <a:buChar char="●"/>
            </a:pPr>
            <a:r>
              <a:rPr b="0" i="0" lang="en-US" sz="2800" u="none" cap="none" strike="noStrike">
                <a:solidFill>
                  <a:schemeClr val="dk1"/>
                </a:solidFill>
                <a:latin typeface="Calibri"/>
                <a:ea typeface="Calibri"/>
                <a:cs typeface="Calibri"/>
                <a:sym typeface="Calibri"/>
              </a:rPr>
              <a:t>2016-2021 there was a sharp decrease in farms growing “other fruit”</a:t>
            </a:r>
            <a:endParaRPr b="0" i="0" sz="2800" u="none" cap="none" strike="noStrike">
              <a:solidFill>
                <a:schemeClr val="dk1"/>
              </a:solidFill>
              <a:latin typeface="Calibri"/>
              <a:ea typeface="Calibri"/>
              <a:cs typeface="Calibri"/>
              <a:sym typeface="Calibri"/>
            </a:endParaRPr>
          </a:p>
          <a:p>
            <a:pPr indent="-406400" lvl="0" marL="457200" marR="0" rtl="0" algn="l">
              <a:lnSpc>
                <a:spcPct val="100000"/>
              </a:lnSpc>
              <a:spcBef>
                <a:spcPts val="0"/>
              </a:spcBef>
              <a:spcAft>
                <a:spcPts val="0"/>
              </a:spcAft>
              <a:buClr>
                <a:schemeClr val="dk1"/>
              </a:buClr>
              <a:buSzPts val="2800"/>
              <a:buFont typeface="Calibri"/>
              <a:buChar char="●"/>
            </a:pPr>
            <a:r>
              <a:rPr b="0" i="0" lang="en-US" sz="2800" u="none" cap="none" strike="noStrike">
                <a:solidFill>
                  <a:schemeClr val="dk1"/>
                </a:solidFill>
                <a:latin typeface="Calibri"/>
                <a:ea typeface="Calibri"/>
                <a:cs typeface="Calibri"/>
                <a:sym typeface="Calibri"/>
              </a:rPr>
              <a:t>TLB home to 10-11% of Ont. farms growing blue/rasp/straw</a:t>
            </a:r>
            <a:r>
              <a:rPr lang="en-US" sz="2800">
                <a:solidFill>
                  <a:schemeClr val="dk1"/>
                </a:solidFill>
                <a:latin typeface="Calibri"/>
                <a:ea typeface="Calibri"/>
                <a:cs typeface="Calibri"/>
                <a:sym typeface="Calibri"/>
              </a:rPr>
              <a:t>-</a:t>
            </a:r>
            <a:r>
              <a:rPr b="0" i="0" lang="en-US" sz="2800" u="none" cap="none" strike="noStrike">
                <a:solidFill>
                  <a:schemeClr val="dk1"/>
                </a:solidFill>
                <a:latin typeface="Calibri"/>
                <a:ea typeface="Calibri"/>
                <a:cs typeface="Calibri"/>
                <a:sym typeface="Calibri"/>
              </a:rPr>
              <a:t>berries in 2021, and 4 of 9 (44.4%) farms growing cranberries</a:t>
            </a:r>
            <a:endParaRPr b="0" i="0" sz="2800" u="none" cap="none" strike="noStrike">
              <a:solidFill>
                <a:schemeClr val="dk1"/>
              </a:solidFill>
              <a:latin typeface="Calibri"/>
              <a:ea typeface="Calibri"/>
              <a:cs typeface="Calibri"/>
              <a:sym typeface="Calibri"/>
            </a:endParaRPr>
          </a:p>
          <a:p>
            <a:pPr indent="0" lvl="0" marL="457200" marR="0" rtl="0" algn="l">
              <a:lnSpc>
                <a:spcPct val="100000"/>
              </a:lnSpc>
              <a:spcBef>
                <a:spcPts val="0"/>
              </a:spcBef>
              <a:spcAft>
                <a:spcPts val="0"/>
              </a:spcAft>
              <a:buClr>
                <a:srgbClr val="000000"/>
              </a:buClr>
              <a:buSzPts val="2700"/>
              <a:buFont typeface="Arial"/>
              <a:buNone/>
            </a:pPr>
            <a:r>
              <a:t/>
            </a:r>
            <a:endParaRPr b="0" i="0" sz="2800" u="none" cap="none" strike="noStrike">
              <a:solidFill>
                <a:schemeClr val="dk1"/>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51" name="Shape 251"/>
        <p:cNvGrpSpPr/>
        <p:nvPr/>
      </p:nvGrpSpPr>
      <p:grpSpPr>
        <a:xfrm>
          <a:off x="0" y="0"/>
          <a:ext cx="0" cy="0"/>
          <a:chOff x="0" y="0"/>
          <a:chExt cx="0" cy="0"/>
        </a:xfrm>
      </p:grpSpPr>
      <p:sp>
        <p:nvSpPr>
          <p:cNvPr id="252" name="Google Shape;252;p14"/>
          <p:cNvSpPr/>
          <p:nvPr/>
        </p:nvSpPr>
        <p:spPr>
          <a:xfrm>
            <a:off x="378068" y="343486"/>
            <a:ext cx="11438793" cy="1844256"/>
          </a:xfrm>
          <a:prstGeom prst="rect">
            <a:avLst/>
          </a:prstGeom>
          <a:solidFill>
            <a:srgbClr val="404040"/>
          </a:solidFill>
          <a:ln cap="sq" cmpd="thinThick" w="127000">
            <a:solidFill>
              <a:srgbClr val="40404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253" name="Google Shape;253;p14"/>
          <p:cNvSpPr txBox="1"/>
          <p:nvPr>
            <p:ph type="title"/>
          </p:nvPr>
        </p:nvSpPr>
        <p:spPr>
          <a:xfrm>
            <a:off x="526073" y="466578"/>
            <a:ext cx="11139854" cy="930447"/>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rgbClr val="FFFFFF"/>
              </a:buClr>
              <a:buSzPts val="5400"/>
              <a:buFont typeface="Calibri"/>
              <a:buNone/>
            </a:pPr>
            <a:r>
              <a:rPr lang="en-US" sz="5400">
                <a:solidFill>
                  <a:srgbClr val="FFFFFF"/>
                </a:solidFill>
                <a:latin typeface="Calibri"/>
                <a:ea typeface="Calibri"/>
                <a:cs typeface="Calibri"/>
                <a:sym typeface="Calibri"/>
              </a:rPr>
              <a:t>Vegetable Crops</a:t>
            </a:r>
            <a:endParaRPr/>
          </a:p>
        </p:txBody>
      </p:sp>
      <p:cxnSp>
        <p:nvCxnSpPr>
          <p:cNvPr id="254" name="Google Shape;254;p14"/>
          <p:cNvCxnSpPr/>
          <p:nvPr/>
        </p:nvCxnSpPr>
        <p:spPr>
          <a:xfrm>
            <a:off x="2209800" y="1448631"/>
            <a:ext cx="7772400" cy="0"/>
          </a:xfrm>
          <a:prstGeom prst="straightConnector1">
            <a:avLst/>
          </a:prstGeom>
          <a:noFill/>
          <a:ln cap="flat" cmpd="sng" w="22225">
            <a:solidFill>
              <a:srgbClr val="D9D9D9"/>
            </a:solidFill>
            <a:prstDash val="solid"/>
            <a:miter lim="800000"/>
            <a:headEnd len="sm" w="sm" type="none"/>
            <a:tailEnd len="sm" w="sm" type="none"/>
          </a:ln>
        </p:spPr>
      </p:cxnSp>
      <p:pic>
        <p:nvPicPr>
          <p:cNvPr id="255" name="Google Shape;255;p14"/>
          <p:cNvPicPr preferRelativeResize="0"/>
          <p:nvPr/>
        </p:nvPicPr>
        <p:blipFill rotWithShape="1">
          <a:blip r:embed="rId3">
            <a:alphaModFix/>
          </a:blip>
          <a:srcRect b="0" l="0" r="0" t="0"/>
          <a:stretch/>
        </p:blipFill>
        <p:spPr>
          <a:xfrm>
            <a:off x="2085288" y="2358042"/>
            <a:ext cx="8021424" cy="4365457"/>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14141"/>
        </a:solidFill>
      </p:bgPr>
    </p:bg>
    <p:spTree>
      <p:nvGrpSpPr>
        <p:cNvPr id="104" name="Shape 104"/>
        <p:cNvGrpSpPr/>
        <p:nvPr/>
      </p:nvGrpSpPr>
      <p:grpSpPr>
        <a:xfrm>
          <a:off x="0" y="0"/>
          <a:ext cx="0" cy="0"/>
          <a:chOff x="0" y="0"/>
          <a:chExt cx="0" cy="0"/>
        </a:xfrm>
      </p:grpSpPr>
      <p:pic>
        <p:nvPicPr>
          <p:cNvPr id="105" name="Google Shape;105;p2"/>
          <p:cNvPicPr preferRelativeResize="0"/>
          <p:nvPr/>
        </p:nvPicPr>
        <p:blipFill rotWithShape="1">
          <a:blip r:embed="rId3">
            <a:alphaModFix/>
          </a:blip>
          <a:srcRect b="0" l="0" r="25" t="0"/>
          <a:stretch/>
        </p:blipFill>
        <p:spPr>
          <a:xfrm>
            <a:off x="20" y="10"/>
            <a:ext cx="12188932" cy="6857990"/>
          </a:xfrm>
          <a:prstGeom prst="rect">
            <a:avLst/>
          </a:prstGeom>
          <a:noFill/>
          <a:ln>
            <a:noFill/>
          </a:ln>
        </p:spPr>
      </p:pic>
      <p:sp>
        <p:nvSpPr>
          <p:cNvPr id="106" name="Google Shape;106;p2"/>
          <p:cNvSpPr/>
          <p:nvPr/>
        </p:nvSpPr>
        <p:spPr>
          <a:xfrm>
            <a:off x="0" y="4023809"/>
            <a:ext cx="11016943" cy="2262375"/>
          </a:xfrm>
          <a:custGeom>
            <a:rect b="b" l="l" r="r" t="t"/>
            <a:pathLst>
              <a:path extrusionOk="0" h="2262375" w="11016943">
                <a:moveTo>
                  <a:pt x="0" y="0"/>
                </a:moveTo>
                <a:lnTo>
                  <a:pt x="9969166" y="0"/>
                </a:lnTo>
                <a:lnTo>
                  <a:pt x="11016943" y="2262375"/>
                </a:lnTo>
                <a:lnTo>
                  <a:pt x="4942050" y="2262375"/>
                </a:lnTo>
                <a:lnTo>
                  <a:pt x="4582160" y="2262375"/>
                </a:lnTo>
                <a:lnTo>
                  <a:pt x="0" y="2262375"/>
                </a:lnTo>
                <a:close/>
              </a:path>
            </a:pathLst>
          </a:custGeom>
          <a:solidFill>
            <a:srgbClr val="262626">
              <a:alpha val="8784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7" name="Google Shape;107;p2"/>
          <p:cNvSpPr txBox="1"/>
          <p:nvPr>
            <p:ph type="title"/>
          </p:nvPr>
        </p:nvSpPr>
        <p:spPr>
          <a:xfrm>
            <a:off x="477385" y="4804727"/>
            <a:ext cx="9265771" cy="622836"/>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600"/>
              <a:buFont typeface="Calibri"/>
              <a:buNone/>
            </a:pPr>
            <a:r>
              <a:rPr lang="en-US" sz="3600"/>
              <a:t>Farmers of TLB</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59" name="Shape 259"/>
        <p:cNvGrpSpPr/>
        <p:nvPr/>
      </p:nvGrpSpPr>
      <p:grpSpPr>
        <a:xfrm>
          <a:off x="0" y="0"/>
          <a:ext cx="0" cy="0"/>
          <a:chOff x="0" y="0"/>
          <a:chExt cx="0" cy="0"/>
        </a:xfrm>
      </p:grpSpPr>
      <p:sp>
        <p:nvSpPr>
          <p:cNvPr id="260" name="Google Shape;260;g137bcc8c72b_0_50"/>
          <p:cNvSpPr/>
          <p:nvPr/>
        </p:nvSpPr>
        <p:spPr>
          <a:xfrm>
            <a:off x="396882" y="280374"/>
            <a:ext cx="11438700" cy="1844400"/>
          </a:xfrm>
          <a:prstGeom prst="rect">
            <a:avLst/>
          </a:prstGeom>
          <a:solidFill>
            <a:srgbClr val="404040"/>
          </a:solidFill>
          <a:ln cap="sq" cmpd="thinThick" w="127000">
            <a:solidFill>
              <a:srgbClr val="40404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61" name="Google Shape;261;g137bcc8c72b_0_50"/>
          <p:cNvSpPr txBox="1"/>
          <p:nvPr>
            <p:ph type="title"/>
          </p:nvPr>
        </p:nvSpPr>
        <p:spPr>
          <a:xfrm>
            <a:off x="546351" y="433545"/>
            <a:ext cx="11139900" cy="9303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rgbClr val="FFFFFF"/>
              </a:buClr>
              <a:buSzPts val="5400"/>
              <a:buFont typeface="Calibri"/>
              <a:buNone/>
            </a:pPr>
            <a:r>
              <a:rPr lang="en-US" sz="5400">
                <a:solidFill>
                  <a:srgbClr val="FFFFFF"/>
                </a:solidFill>
              </a:rPr>
              <a:t>Vegetable Crops</a:t>
            </a:r>
            <a:endParaRPr/>
          </a:p>
        </p:txBody>
      </p:sp>
      <p:cxnSp>
        <p:nvCxnSpPr>
          <p:cNvPr id="262" name="Google Shape;262;g137bcc8c72b_0_50"/>
          <p:cNvCxnSpPr/>
          <p:nvPr/>
        </p:nvCxnSpPr>
        <p:spPr>
          <a:xfrm>
            <a:off x="2230078" y="1522292"/>
            <a:ext cx="7772400" cy="0"/>
          </a:xfrm>
          <a:prstGeom prst="straightConnector1">
            <a:avLst/>
          </a:prstGeom>
          <a:noFill/>
          <a:ln cap="flat" cmpd="sng" w="22225">
            <a:solidFill>
              <a:srgbClr val="D9D9D9"/>
            </a:solidFill>
            <a:prstDash val="solid"/>
            <a:miter lim="800000"/>
            <a:headEnd len="sm" w="sm" type="none"/>
            <a:tailEnd len="sm" w="sm" type="none"/>
          </a:ln>
        </p:spPr>
      </p:cxnSp>
      <p:cxnSp>
        <p:nvCxnSpPr>
          <p:cNvPr id="263" name="Google Shape;263;g137bcc8c72b_0_50"/>
          <p:cNvCxnSpPr/>
          <p:nvPr/>
        </p:nvCxnSpPr>
        <p:spPr>
          <a:xfrm>
            <a:off x="6116278" y="2596836"/>
            <a:ext cx="0" cy="3657600"/>
          </a:xfrm>
          <a:prstGeom prst="straightConnector1">
            <a:avLst/>
          </a:prstGeom>
          <a:noFill/>
          <a:ln cap="flat" cmpd="dbl" w="101600">
            <a:solidFill>
              <a:srgbClr val="595959"/>
            </a:solidFill>
            <a:prstDash val="solid"/>
            <a:miter lim="800000"/>
            <a:headEnd len="sm" w="sm" type="none"/>
            <a:tailEnd len="sm" w="sm" type="none"/>
          </a:ln>
        </p:spPr>
      </p:cxnSp>
      <p:pic>
        <p:nvPicPr>
          <p:cNvPr id="264" name="Google Shape;264;g137bcc8c72b_0_50"/>
          <p:cNvPicPr preferRelativeResize="0"/>
          <p:nvPr/>
        </p:nvPicPr>
        <p:blipFill rotWithShape="1">
          <a:blip r:embed="rId4">
            <a:alphaModFix/>
          </a:blip>
          <a:srcRect b="0" l="0" r="0" t="0"/>
          <a:stretch/>
        </p:blipFill>
        <p:spPr>
          <a:xfrm>
            <a:off x="1605963" y="2429587"/>
            <a:ext cx="8980064" cy="4428426"/>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68" name="Shape 268"/>
        <p:cNvGrpSpPr/>
        <p:nvPr/>
      </p:nvGrpSpPr>
      <p:grpSpPr>
        <a:xfrm>
          <a:off x="0" y="0"/>
          <a:ext cx="0" cy="0"/>
          <a:chOff x="0" y="0"/>
          <a:chExt cx="0" cy="0"/>
        </a:xfrm>
      </p:grpSpPr>
      <p:sp>
        <p:nvSpPr>
          <p:cNvPr id="269" name="Google Shape;269;g13b59f3d5bb_0_21"/>
          <p:cNvSpPr/>
          <p:nvPr/>
        </p:nvSpPr>
        <p:spPr>
          <a:xfrm>
            <a:off x="376650" y="205425"/>
            <a:ext cx="11438700" cy="1409700"/>
          </a:xfrm>
          <a:prstGeom prst="rect">
            <a:avLst/>
          </a:prstGeom>
          <a:solidFill>
            <a:schemeClr val="accent1"/>
          </a:solidFill>
          <a:ln cap="sq" cmpd="thinThick" w="127000">
            <a:solidFill>
              <a:srgbClr val="40404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70" name="Google Shape;270;g13b59f3d5bb_0_21"/>
          <p:cNvSpPr txBox="1"/>
          <p:nvPr>
            <p:ph type="title"/>
          </p:nvPr>
        </p:nvSpPr>
        <p:spPr>
          <a:xfrm>
            <a:off x="675451" y="321120"/>
            <a:ext cx="11139900" cy="9303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rgbClr val="FFFFFF"/>
              </a:buClr>
              <a:buSzPts val="5400"/>
              <a:buFont typeface="Calibri"/>
              <a:buNone/>
            </a:pPr>
            <a:r>
              <a:rPr lang="en-US" sz="5400">
                <a:solidFill>
                  <a:srgbClr val="FFFFFF"/>
                </a:solidFill>
              </a:rPr>
              <a:t>Vegetable Crops</a:t>
            </a:r>
            <a:endParaRPr/>
          </a:p>
        </p:txBody>
      </p:sp>
      <p:cxnSp>
        <p:nvCxnSpPr>
          <p:cNvPr id="271" name="Google Shape;271;g13b59f3d5bb_0_21"/>
          <p:cNvCxnSpPr/>
          <p:nvPr/>
        </p:nvCxnSpPr>
        <p:spPr>
          <a:xfrm>
            <a:off x="2230078" y="1522292"/>
            <a:ext cx="7772400" cy="0"/>
          </a:xfrm>
          <a:prstGeom prst="straightConnector1">
            <a:avLst/>
          </a:prstGeom>
          <a:noFill/>
          <a:ln cap="flat" cmpd="sng" w="22225">
            <a:solidFill>
              <a:srgbClr val="D9D9D9"/>
            </a:solidFill>
            <a:prstDash val="solid"/>
            <a:miter lim="800000"/>
            <a:headEnd len="sm" w="sm" type="none"/>
            <a:tailEnd len="sm" w="sm" type="none"/>
          </a:ln>
        </p:spPr>
      </p:cxnSp>
      <p:sp>
        <p:nvSpPr>
          <p:cNvPr id="272" name="Google Shape;272;g13b59f3d5bb_0_21"/>
          <p:cNvSpPr txBox="1"/>
          <p:nvPr/>
        </p:nvSpPr>
        <p:spPr>
          <a:xfrm>
            <a:off x="1194925" y="2282900"/>
            <a:ext cx="70440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273" name="Google Shape;273;g13b59f3d5bb_0_21"/>
          <p:cNvSpPr txBox="1"/>
          <p:nvPr/>
        </p:nvSpPr>
        <p:spPr>
          <a:xfrm>
            <a:off x="445375" y="1983425"/>
            <a:ext cx="11341800" cy="4202100"/>
          </a:xfrm>
          <a:prstGeom prst="rect">
            <a:avLst/>
          </a:prstGeom>
          <a:noFill/>
          <a:ln>
            <a:noFill/>
          </a:ln>
        </p:spPr>
        <p:txBody>
          <a:bodyPr anchorCtr="0" anchor="t" bIns="91425" lIns="91425" spcFirstLastPara="1" rIns="91425" wrap="square" tIns="91425">
            <a:spAutoFit/>
          </a:bodyPr>
          <a:lstStyle/>
          <a:p>
            <a:pPr indent="-412750" lvl="0" marL="457200" marR="0" rtl="0" algn="l">
              <a:lnSpc>
                <a:spcPct val="100000"/>
              </a:lnSpc>
              <a:spcBef>
                <a:spcPts val="0"/>
              </a:spcBef>
              <a:spcAft>
                <a:spcPts val="0"/>
              </a:spcAft>
              <a:buClr>
                <a:schemeClr val="dk1"/>
              </a:buClr>
              <a:buSzPts val="2900"/>
              <a:buFont typeface="Calibri"/>
              <a:buChar char="●"/>
            </a:pPr>
            <a:r>
              <a:rPr b="0" i="0" lang="en-US" sz="2900" u="none" cap="none" strike="noStrike">
                <a:solidFill>
                  <a:schemeClr val="dk1"/>
                </a:solidFill>
                <a:latin typeface="Calibri"/>
                <a:ea typeface="Calibri"/>
                <a:cs typeface="Calibri"/>
                <a:sym typeface="Calibri"/>
              </a:rPr>
              <a:t>2006-2016 TLB increases in the % of farms growing: sweet corn, tomatoes, cucumber, green peas, green and wax beans, cabbage, carrots, beets, shallots, onions, celery, and zucchini and squash</a:t>
            </a:r>
            <a:endParaRPr b="0" i="0" sz="2900" u="none" cap="none" strike="noStrike">
              <a:solidFill>
                <a:schemeClr val="dk1"/>
              </a:solidFill>
              <a:latin typeface="Calibri"/>
              <a:ea typeface="Calibri"/>
              <a:cs typeface="Calibri"/>
              <a:sym typeface="Calibri"/>
            </a:endParaRPr>
          </a:p>
          <a:p>
            <a:pPr indent="-412750" lvl="2" marL="1371600" marR="0" rtl="0" algn="l">
              <a:lnSpc>
                <a:spcPct val="100000"/>
              </a:lnSpc>
              <a:spcBef>
                <a:spcPts val="0"/>
              </a:spcBef>
              <a:spcAft>
                <a:spcPts val="0"/>
              </a:spcAft>
              <a:buClr>
                <a:schemeClr val="dk1"/>
              </a:buClr>
              <a:buSzPts val="2900"/>
              <a:buFont typeface="Calibri"/>
              <a:buChar char="■"/>
            </a:pPr>
            <a:r>
              <a:rPr b="0" i="0" lang="en-US" sz="2900" u="none" cap="none" strike="noStrike">
                <a:solidFill>
                  <a:schemeClr val="dk1"/>
                </a:solidFill>
                <a:latin typeface="Calibri"/>
                <a:ea typeface="Calibri"/>
                <a:cs typeface="Calibri"/>
                <a:sym typeface="Calibri"/>
              </a:rPr>
              <a:t>only decrease between 2006 and 2021 number was sweet corn</a:t>
            </a:r>
            <a:endParaRPr b="0" i="0" sz="2900" u="none" cap="none" strike="noStrike">
              <a:solidFill>
                <a:schemeClr val="dk1"/>
              </a:solidFill>
              <a:latin typeface="Calibri"/>
              <a:ea typeface="Calibri"/>
              <a:cs typeface="Calibri"/>
              <a:sym typeface="Calibri"/>
            </a:endParaRPr>
          </a:p>
          <a:p>
            <a:pPr indent="0" lvl="0" marL="1371600" marR="0" rtl="0" algn="l">
              <a:lnSpc>
                <a:spcPct val="100000"/>
              </a:lnSpc>
              <a:spcBef>
                <a:spcPts val="0"/>
              </a:spcBef>
              <a:spcAft>
                <a:spcPts val="0"/>
              </a:spcAft>
              <a:buNone/>
            </a:pPr>
            <a:r>
              <a:t/>
            </a:r>
            <a:endParaRPr sz="2900">
              <a:solidFill>
                <a:schemeClr val="dk1"/>
              </a:solidFill>
              <a:latin typeface="Calibri"/>
              <a:ea typeface="Calibri"/>
              <a:cs typeface="Calibri"/>
              <a:sym typeface="Calibri"/>
            </a:endParaRPr>
          </a:p>
          <a:p>
            <a:pPr indent="-412750" lvl="0" marL="457200" marR="0" rtl="0" algn="l">
              <a:lnSpc>
                <a:spcPct val="100000"/>
              </a:lnSpc>
              <a:spcBef>
                <a:spcPts val="0"/>
              </a:spcBef>
              <a:spcAft>
                <a:spcPts val="0"/>
              </a:spcAft>
              <a:buClr>
                <a:schemeClr val="dk1"/>
              </a:buClr>
              <a:buSzPts val="2900"/>
              <a:buFont typeface="Calibri"/>
              <a:buChar char="●"/>
            </a:pPr>
            <a:r>
              <a:rPr lang="en-US" sz="2900">
                <a:solidFill>
                  <a:schemeClr val="dk1"/>
                </a:solidFill>
                <a:latin typeface="Calibri"/>
                <a:ea typeface="Calibri"/>
                <a:cs typeface="Calibri"/>
                <a:sym typeface="Calibri"/>
              </a:rPr>
              <a:t>However, </a:t>
            </a:r>
            <a:r>
              <a:rPr b="0" i="0" lang="en-US" sz="2900" u="none" cap="none" strike="noStrike">
                <a:solidFill>
                  <a:schemeClr val="dk1"/>
                </a:solidFill>
                <a:latin typeface="Calibri"/>
                <a:ea typeface="Calibri"/>
                <a:cs typeface="Calibri"/>
                <a:sym typeface="Calibri"/>
              </a:rPr>
              <a:t>from 2016-2021 all of the above crops saw decreases</a:t>
            </a:r>
            <a:endParaRPr b="0" i="0" sz="2900" u="none" cap="none" strike="noStrike">
              <a:solidFill>
                <a:schemeClr val="dk1"/>
              </a:solidFill>
              <a:latin typeface="Calibri"/>
              <a:ea typeface="Calibri"/>
              <a:cs typeface="Calibri"/>
              <a:sym typeface="Calibri"/>
            </a:endParaRPr>
          </a:p>
          <a:p>
            <a:pPr indent="0" lvl="0" marL="914400" marR="0" rtl="0" algn="l">
              <a:lnSpc>
                <a:spcPct val="100000"/>
              </a:lnSpc>
              <a:spcBef>
                <a:spcPts val="0"/>
              </a:spcBef>
              <a:spcAft>
                <a:spcPts val="0"/>
              </a:spcAft>
              <a:buNone/>
            </a:pPr>
            <a:r>
              <a:t/>
            </a:r>
            <a:endParaRPr b="0" i="0" sz="29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500"/>
              <a:buFont typeface="Arial"/>
              <a:buNone/>
            </a:pPr>
            <a:r>
              <a:t/>
            </a:r>
            <a:endParaRPr b="0" i="0" sz="2900" u="none" cap="none" strike="noStrike">
              <a:solidFill>
                <a:schemeClr val="dk1"/>
              </a:solidFill>
              <a:latin typeface="Calibri"/>
              <a:ea typeface="Calibri"/>
              <a:cs typeface="Calibri"/>
              <a:sym typeface="Calibri"/>
            </a:endParaRPr>
          </a:p>
          <a:p>
            <a:pPr indent="0" lvl="0" marL="457200" marR="0" rtl="0" algn="l">
              <a:lnSpc>
                <a:spcPct val="100000"/>
              </a:lnSpc>
              <a:spcBef>
                <a:spcPts val="0"/>
              </a:spcBef>
              <a:spcAft>
                <a:spcPts val="0"/>
              </a:spcAft>
              <a:buClr>
                <a:srgbClr val="000000"/>
              </a:buClr>
              <a:buSzPts val="2500"/>
              <a:buFont typeface="Arial"/>
              <a:buNone/>
            </a:pPr>
            <a:r>
              <a:t/>
            </a:r>
            <a:endParaRPr b="0" i="0" sz="2900" u="none" cap="none" strike="noStrike">
              <a:solidFill>
                <a:schemeClr val="dk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77" name="Shape 277"/>
        <p:cNvGrpSpPr/>
        <p:nvPr/>
      </p:nvGrpSpPr>
      <p:grpSpPr>
        <a:xfrm>
          <a:off x="0" y="0"/>
          <a:ext cx="0" cy="0"/>
          <a:chOff x="0" y="0"/>
          <a:chExt cx="0" cy="0"/>
        </a:xfrm>
      </p:grpSpPr>
      <p:sp>
        <p:nvSpPr>
          <p:cNvPr id="278" name="Google Shape;278;p15"/>
          <p:cNvSpPr/>
          <p:nvPr/>
        </p:nvSpPr>
        <p:spPr>
          <a:xfrm>
            <a:off x="396882" y="280374"/>
            <a:ext cx="11438793" cy="1844256"/>
          </a:xfrm>
          <a:prstGeom prst="rect">
            <a:avLst/>
          </a:prstGeom>
          <a:solidFill>
            <a:srgbClr val="404040"/>
          </a:solidFill>
          <a:ln cap="sq" cmpd="thinThick" w="127000">
            <a:solidFill>
              <a:srgbClr val="40404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79" name="Google Shape;279;p15"/>
          <p:cNvSpPr txBox="1"/>
          <p:nvPr>
            <p:ph type="title"/>
          </p:nvPr>
        </p:nvSpPr>
        <p:spPr>
          <a:xfrm>
            <a:off x="546351" y="433545"/>
            <a:ext cx="11139854" cy="930447"/>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rgbClr val="FFFFFF"/>
              </a:buClr>
              <a:buSzPts val="5400"/>
              <a:buFont typeface="Calibri"/>
              <a:buNone/>
            </a:pPr>
            <a:r>
              <a:rPr lang="en-US" sz="5400">
                <a:solidFill>
                  <a:srgbClr val="FFFFFF"/>
                </a:solidFill>
              </a:rPr>
              <a:t>Hay and Field Crops</a:t>
            </a:r>
            <a:endParaRPr/>
          </a:p>
        </p:txBody>
      </p:sp>
      <p:cxnSp>
        <p:nvCxnSpPr>
          <p:cNvPr id="280" name="Google Shape;280;p15"/>
          <p:cNvCxnSpPr/>
          <p:nvPr/>
        </p:nvCxnSpPr>
        <p:spPr>
          <a:xfrm>
            <a:off x="2230078" y="1522292"/>
            <a:ext cx="7772400" cy="0"/>
          </a:xfrm>
          <a:prstGeom prst="straightConnector1">
            <a:avLst/>
          </a:prstGeom>
          <a:noFill/>
          <a:ln cap="flat" cmpd="sng" w="22225">
            <a:solidFill>
              <a:srgbClr val="D9D9D9"/>
            </a:solidFill>
            <a:prstDash val="solid"/>
            <a:miter lim="800000"/>
            <a:headEnd len="sm" w="sm" type="none"/>
            <a:tailEnd len="sm" w="sm" type="none"/>
          </a:ln>
        </p:spPr>
      </p:cxnSp>
      <p:cxnSp>
        <p:nvCxnSpPr>
          <p:cNvPr id="281" name="Google Shape;281;p15"/>
          <p:cNvCxnSpPr/>
          <p:nvPr/>
        </p:nvCxnSpPr>
        <p:spPr>
          <a:xfrm>
            <a:off x="6116278" y="2596836"/>
            <a:ext cx="0" cy="3657600"/>
          </a:xfrm>
          <a:prstGeom prst="straightConnector1">
            <a:avLst/>
          </a:prstGeom>
          <a:noFill/>
          <a:ln cap="flat" cmpd="dbl" w="101600">
            <a:solidFill>
              <a:srgbClr val="595959"/>
            </a:solidFill>
            <a:prstDash val="solid"/>
            <a:miter lim="800000"/>
            <a:headEnd len="sm" w="sm" type="none"/>
            <a:tailEnd len="sm" w="sm" type="none"/>
          </a:ln>
        </p:spPr>
      </p:cxnSp>
      <p:pic>
        <p:nvPicPr>
          <p:cNvPr id="282" name="Google Shape;282;p15"/>
          <p:cNvPicPr preferRelativeResize="0"/>
          <p:nvPr/>
        </p:nvPicPr>
        <p:blipFill rotWithShape="1">
          <a:blip r:embed="rId3">
            <a:alphaModFix/>
          </a:blip>
          <a:srcRect b="0" l="0" r="0" t="0"/>
          <a:stretch/>
        </p:blipFill>
        <p:spPr>
          <a:xfrm>
            <a:off x="170325" y="2706351"/>
            <a:ext cx="5720774" cy="3438550"/>
          </a:xfrm>
          <a:prstGeom prst="rect">
            <a:avLst/>
          </a:prstGeom>
          <a:noFill/>
          <a:ln>
            <a:noFill/>
          </a:ln>
        </p:spPr>
      </p:pic>
      <p:pic>
        <p:nvPicPr>
          <p:cNvPr id="283" name="Google Shape;283;p15"/>
          <p:cNvPicPr preferRelativeResize="0"/>
          <p:nvPr/>
        </p:nvPicPr>
        <p:blipFill rotWithShape="1">
          <a:blip r:embed="rId4">
            <a:alphaModFix/>
          </a:blip>
          <a:srcRect b="0" l="0" r="0" t="0"/>
          <a:stretch/>
        </p:blipFill>
        <p:spPr>
          <a:xfrm>
            <a:off x="6341438" y="2706350"/>
            <a:ext cx="5677788" cy="343855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87" name="Shape 287"/>
        <p:cNvGrpSpPr/>
        <p:nvPr/>
      </p:nvGrpSpPr>
      <p:grpSpPr>
        <a:xfrm>
          <a:off x="0" y="0"/>
          <a:ext cx="0" cy="0"/>
          <a:chOff x="0" y="0"/>
          <a:chExt cx="0" cy="0"/>
        </a:xfrm>
      </p:grpSpPr>
      <p:sp>
        <p:nvSpPr>
          <p:cNvPr id="288" name="Google Shape;288;g137bcc8c72b_0_27"/>
          <p:cNvSpPr/>
          <p:nvPr/>
        </p:nvSpPr>
        <p:spPr>
          <a:xfrm>
            <a:off x="396882" y="280374"/>
            <a:ext cx="11438700" cy="1844400"/>
          </a:xfrm>
          <a:prstGeom prst="rect">
            <a:avLst/>
          </a:prstGeom>
          <a:solidFill>
            <a:srgbClr val="404040"/>
          </a:solidFill>
          <a:ln cap="sq" cmpd="thinThick" w="127000">
            <a:solidFill>
              <a:srgbClr val="40404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89" name="Google Shape;289;g137bcc8c72b_0_27"/>
          <p:cNvSpPr txBox="1"/>
          <p:nvPr>
            <p:ph type="title"/>
          </p:nvPr>
        </p:nvSpPr>
        <p:spPr>
          <a:xfrm>
            <a:off x="546351" y="433545"/>
            <a:ext cx="11139900" cy="9303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rgbClr val="FFFFFF"/>
              </a:buClr>
              <a:buSzPts val="5400"/>
              <a:buFont typeface="Calibri"/>
              <a:buNone/>
            </a:pPr>
            <a:r>
              <a:rPr lang="en-US" sz="5400">
                <a:solidFill>
                  <a:srgbClr val="FFFFFF"/>
                </a:solidFill>
              </a:rPr>
              <a:t>Hay and Field Crops</a:t>
            </a:r>
            <a:endParaRPr/>
          </a:p>
        </p:txBody>
      </p:sp>
      <p:cxnSp>
        <p:nvCxnSpPr>
          <p:cNvPr id="290" name="Google Shape;290;g137bcc8c72b_0_27"/>
          <p:cNvCxnSpPr/>
          <p:nvPr/>
        </p:nvCxnSpPr>
        <p:spPr>
          <a:xfrm>
            <a:off x="2230078" y="1522292"/>
            <a:ext cx="7772400" cy="0"/>
          </a:xfrm>
          <a:prstGeom prst="straightConnector1">
            <a:avLst/>
          </a:prstGeom>
          <a:noFill/>
          <a:ln cap="flat" cmpd="sng" w="22225">
            <a:solidFill>
              <a:srgbClr val="D9D9D9"/>
            </a:solidFill>
            <a:prstDash val="solid"/>
            <a:miter lim="800000"/>
            <a:headEnd len="sm" w="sm" type="none"/>
            <a:tailEnd len="sm" w="sm" type="none"/>
          </a:ln>
        </p:spPr>
      </p:cxnSp>
      <p:cxnSp>
        <p:nvCxnSpPr>
          <p:cNvPr id="291" name="Google Shape;291;g137bcc8c72b_0_27"/>
          <p:cNvCxnSpPr/>
          <p:nvPr/>
        </p:nvCxnSpPr>
        <p:spPr>
          <a:xfrm>
            <a:off x="6116278" y="2596836"/>
            <a:ext cx="0" cy="3657600"/>
          </a:xfrm>
          <a:prstGeom prst="straightConnector1">
            <a:avLst/>
          </a:prstGeom>
          <a:noFill/>
          <a:ln cap="flat" cmpd="dbl" w="101600">
            <a:solidFill>
              <a:srgbClr val="595959"/>
            </a:solidFill>
            <a:prstDash val="solid"/>
            <a:miter lim="800000"/>
            <a:headEnd len="sm" w="sm" type="none"/>
            <a:tailEnd len="sm" w="sm" type="none"/>
          </a:ln>
        </p:spPr>
      </p:cxnSp>
      <p:pic>
        <p:nvPicPr>
          <p:cNvPr id="292" name="Google Shape;292;g137bcc8c72b_0_27"/>
          <p:cNvPicPr preferRelativeResize="0"/>
          <p:nvPr/>
        </p:nvPicPr>
        <p:blipFill rotWithShape="1">
          <a:blip r:embed="rId3">
            <a:alphaModFix/>
          </a:blip>
          <a:srcRect b="0" l="0" r="0" t="0"/>
          <a:stretch/>
        </p:blipFill>
        <p:spPr>
          <a:xfrm>
            <a:off x="10361" y="3129275"/>
            <a:ext cx="6017866" cy="3105824"/>
          </a:xfrm>
          <a:prstGeom prst="rect">
            <a:avLst/>
          </a:prstGeom>
          <a:noFill/>
          <a:ln>
            <a:noFill/>
          </a:ln>
        </p:spPr>
      </p:pic>
      <p:pic>
        <p:nvPicPr>
          <p:cNvPr id="293" name="Google Shape;293;g137bcc8c72b_0_27"/>
          <p:cNvPicPr preferRelativeResize="0"/>
          <p:nvPr/>
        </p:nvPicPr>
        <p:blipFill rotWithShape="1">
          <a:blip r:embed="rId4">
            <a:alphaModFix/>
          </a:blip>
          <a:srcRect b="0" l="0" r="0" t="0"/>
          <a:stretch/>
        </p:blipFill>
        <p:spPr>
          <a:xfrm>
            <a:off x="6204325" y="3129283"/>
            <a:ext cx="5987674" cy="3100241"/>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97" name="Shape 297"/>
        <p:cNvGrpSpPr/>
        <p:nvPr/>
      </p:nvGrpSpPr>
      <p:grpSpPr>
        <a:xfrm>
          <a:off x="0" y="0"/>
          <a:ext cx="0" cy="0"/>
          <a:chOff x="0" y="0"/>
          <a:chExt cx="0" cy="0"/>
        </a:xfrm>
      </p:grpSpPr>
      <p:sp>
        <p:nvSpPr>
          <p:cNvPr id="298" name="Google Shape;298;g13b9b866df2_0_0"/>
          <p:cNvSpPr/>
          <p:nvPr/>
        </p:nvSpPr>
        <p:spPr>
          <a:xfrm>
            <a:off x="376650" y="205425"/>
            <a:ext cx="11438700" cy="1409700"/>
          </a:xfrm>
          <a:prstGeom prst="rect">
            <a:avLst/>
          </a:prstGeom>
          <a:solidFill>
            <a:schemeClr val="accent1"/>
          </a:solidFill>
          <a:ln cap="sq" cmpd="thinThick" w="127000">
            <a:solidFill>
              <a:srgbClr val="40404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99" name="Google Shape;299;g13b9b866df2_0_0"/>
          <p:cNvSpPr txBox="1"/>
          <p:nvPr>
            <p:ph type="title"/>
          </p:nvPr>
        </p:nvSpPr>
        <p:spPr>
          <a:xfrm>
            <a:off x="675451" y="321120"/>
            <a:ext cx="11139900" cy="9303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rgbClr val="FFFFFF"/>
              </a:buClr>
              <a:buSzPts val="5400"/>
              <a:buFont typeface="Calibri"/>
              <a:buNone/>
            </a:pPr>
            <a:r>
              <a:rPr lang="en-US" sz="5400">
                <a:solidFill>
                  <a:srgbClr val="FFFFFF"/>
                </a:solidFill>
              </a:rPr>
              <a:t>Hay and Field Crops (HAFC)</a:t>
            </a:r>
            <a:endParaRPr/>
          </a:p>
        </p:txBody>
      </p:sp>
      <p:cxnSp>
        <p:nvCxnSpPr>
          <p:cNvPr id="300" name="Google Shape;300;g13b9b866df2_0_0"/>
          <p:cNvCxnSpPr/>
          <p:nvPr/>
        </p:nvCxnSpPr>
        <p:spPr>
          <a:xfrm>
            <a:off x="2230078" y="1522292"/>
            <a:ext cx="7772400" cy="0"/>
          </a:xfrm>
          <a:prstGeom prst="straightConnector1">
            <a:avLst/>
          </a:prstGeom>
          <a:noFill/>
          <a:ln cap="flat" cmpd="sng" w="22225">
            <a:solidFill>
              <a:srgbClr val="D9D9D9"/>
            </a:solidFill>
            <a:prstDash val="solid"/>
            <a:miter lim="800000"/>
            <a:headEnd len="sm" w="sm" type="none"/>
            <a:tailEnd len="sm" w="sm" type="none"/>
          </a:ln>
        </p:spPr>
      </p:cxnSp>
      <p:sp>
        <p:nvSpPr>
          <p:cNvPr id="301" name="Google Shape;301;g13b9b866df2_0_0"/>
          <p:cNvSpPr txBox="1"/>
          <p:nvPr/>
        </p:nvSpPr>
        <p:spPr>
          <a:xfrm>
            <a:off x="1194925" y="2282900"/>
            <a:ext cx="70440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302" name="Google Shape;302;g13b9b866df2_0_0"/>
          <p:cNvSpPr txBox="1"/>
          <p:nvPr/>
        </p:nvSpPr>
        <p:spPr>
          <a:xfrm>
            <a:off x="376650" y="1615125"/>
            <a:ext cx="11341800" cy="4802400"/>
          </a:xfrm>
          <a:prstGeom prst="rect">
            <a:avLst/>
          </a:prstGeom>
          <a:noFill/>
          <a:ln>
            <a:noFill/>
          </a:ln>
        </p:spPr>
        <p:txBody>
          <a:bodyPr anchorCtr="0" anchor="t" bIns="91425" lIns="91425" spcFirstLastPara="1" rIns="91425" wrap="square" tIns="91425">
            <a:spAutoFit/>
          </a:bodyPr>
          <a:lstStyle/>
          <a:p>
            <a:pPr indent="-387350" lvl="0" marL="457200" marR="0" rtl="0" algn="l">
              <a:lnSpc>
                <a:spcPct val="100000"/>
              </a:lnSpc>
              <a:spcBef>
                <a:spcPts val="0"/>
              </a:spcBef>
              <a:spcAft>
                <a:spcPts val="0"/>
              </a:spcAft>
              <a:buClr>
                <a:schemeClr val="dk1"/>
              </a:buClr>
              <a:buSzPts val="2500"/>
              <a:buFont typeface="Calibri"/>
              <a:buChar char="●"/>
            </a:pPr>
            <a:r>
              <a:rPr b="0" i="0" lang="en-US" sz="2500" u="none" cap="none" strike="noStrike">
                <a:solidFill>
                  <a:schemeClr val="dk1"/>
                </a:solidFill>
                <a:latin typeface="Calibri"/>
                <a:ea typeface="Calibri"/>
                <a:cs typeface="Calibri"/>
                <a:sym typeface="Calibri"/>
              </a:rPr>
              <a:t>Tame hay/alfalfa have long accounted for the largest acreage totals in TLB of HAFC crops, but alfalfa production has been steadily declining (faster than ONT), and tame hay acreage dropped below that of soybeans in 2016, before rebounding by 2021, while soybean acreage declined. </a:t>
            </a:r>
            <a:endParaRPr sz="2500">
              <a:solidFill>
                <a:schemeClr val="dk1"/>
              </a:solidFill>
              <a:latin typeface="Calibri"/>
              <a:ea typeface="Calibri"/>
              <a:cs typeface="Calibri"/>
              <a:sym typeface="Calibri"/>
            </a:endParaRPr>
          </a:p>
          <a:p>
            <a:pPr indent="-387350" lvl="0" marL="457200" marR="0" rtl="0" algn="l">
              <a:lnSpc>
                <a:spcPct val="100000"/>
              </a:lnSpc>
              <a:spcBef>
                <a:spcPts val="0"/>
              </a:spcBef>
              <a:spcAft>
                <a:spcPts val="0"/>
              </a:spcAft>
              <a:buClr>
                <a:schemeClr val="dk1"/>
              </a:buClr>
              <a:buSzPts val="2500"/>
              <a:buFont typeface="Calibri"/>
              <a:buChar char="●"/>
            </a:pPr>
            <a:r>
              <a:rPr b="0" i="0" lang="en-US" sz="2500" u="none" cap="none" strike="noStrike">
                <a:solidFill>
                  <a:schemeClr val="dk1"/>
                </a:solidFill>
                <a:latin typeface="Calibri"/>
                <a:ea typeface="Calibri"/>
                <a:cs typeface="Calibri"/>
                <a:sym typeface="Calibri"/>
              </a:rPr>
              <a:t>Total wheat acreage in TLB has risen each census period, from 2006-2021 (28,000 to 38,000 acres)</a:t>
            </a:r>
            <a:endParaRPr b="0" i="0" sz="2500" u="none" cap="none" strike="noStrike">
              <a:solidFill>
                <a:schemeClr val="dk1"/>
              </a:solidFill>
              <a:latin typeface="Calibri"/>
              <a:ea typeface="Calibri"/>
              <a:cs typeface="Calibri"/>
              <a:sym typeface="Calibri"/>
            </a:endParaRPr>
          </a:p>
          <a:p>
            <a:pPr indent="-387350" lvl="0" marL="457200" marR="0" rtl="0" algn="l">
              <a:lnSpc>
                <a:spcPct val="100000"/>
              </a:lnSpc>
              <a:spcBef>
                <a:spcPts val="0"/>
              </a:spcBef>
              <a:spcAft>
                <a:spcPts val="0"/>
              </a:spcAft>
              <a:buClr>
                <a:schemeClr val="dk1"/>
              </a:buClr>
              <a:buSzPts val="2500"/>
              <a:buFont typeface="Calibri"/>
              <a:buChar char="●"/>
            </a:pPr>
            <a:r>
              <a:rPr b="0" i="0" lang="en-US" sz="2500" u="none" cap="none" strike="noStrike">
                <a:solidFill>
                  <a:schemeClr val="dk1"/>
                </a:solidFill>
                <a:latin typeface="Calibri"/>
                <a:ea typeface="Calibri"/>
                <a:cs typeface="Calibri"/>
                <a:sym typeface="Calibri"/>
              </a:rPr>
              <a:t>Field corn was 4th largest, though its acreage total declined from 2016-2021 (77,000 to 75,500 acres)</a:t>
            </a:r>
            <a:endParaRPr b="0" i="0" sz="2500" u="none" cap="none" strike="noStrike">
              <a:solidFill>
                <a:schemeClr val="dk1"/>
              </a:solidFill>
              <a:latin typeface="Calibri"/>
              <a:ea typeface="Calibri"/>
              <a:cs typeface="Calibri"/>
              <a:sym typeface="Calibri"/>
            </a:endParaRPr>
          </a:p>
          <a:p>
            <a:pPr indent="-387350" lvl="0" marL="457200" marR="0" rtl="0" algn="l">
              <a:lnSpc>
                <a:spcPct val="100000"/>
              </a:lnSpc>
              <a:spcBef>
                <a:spcPts val="0"/>
              </a:spcBef>
              <a:spcAft>
                <a:spcPts val="0"/>
              </a:spcAft>
              <a:buClr>
                <a:schemeClr val="dk1"/>
              </a:buClr>
              <a:buSzPts val="2500"/>
              <a:buFont typeface="Calibri"/>
              <a:buChar char="●"/>
            </a:pPr>
            <a:r>
              <a:rPr b="0" i="0" lang="en-US" sz="2500" u="none" cap="none" strike="noStrike">
                <a:solidFill>
                  <a:schemeClr val="dk1"/>
                </a:solidFill>
                <a:latin typeface="Calibri"/>
                <a:ea typeface="Calibri"/>
                <a:cs typeface="Calibri"/>
                <a:sym typeface="Calibri"/>
              </a:rPr>
              <a:t>Barley, oats and mixed grains are being grown less, but rye has grown from 38 farms reporting in 2011, to 117 in 2021 (and nearly 860% growth in acreage)</a:t>
            </a:r>
            <a:endParaRPr b="0" i="0" sz="25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500"/>
              <a:buFont typeface="Arial"/>
              <a:buNone/>
            </a:pPr>
            <a:r>
              <a:t/>
            </a:r>
            <a:endParaRPr b="0" i="0" sz="2500" u="none" cap="none" strike="noStrike">
              <a:solidFill>
                <a:schemeClr val="dk1"/>
              </a:solidFill>
              <a:latin typeface="Calibri"/>
              <a:ea typeface="Calibri"/>
              <a:cs typeface="Calibri"/>
              <a:sym typeface="Calibri"/>
            </a:endParaRPr>
          </a:p>
          <a:p>
            <a:pPr indent="0" lvl="0" marL="457200" marR="0" rtl="0" algn="l">
              <a:lnSpc>
                <a:spcPct val="100000"/>
              </a:lnSpc>
              <a:spcBef>
                <a:spcPts val="0"/>
              </a:spcBef>
              <a:spcAft>
                <a:spcPts val="0"/>
              </a:spcAft>
              <a:buClr>
                <a:srgbClr val="000000"/>
              </a:buClr>
              <a:buSzPts val="2500"/>
              <a:buFont typeface="Arial"/>
              <a:buNone/>
            </a:pPr>
            <a:r>
              <a:t/>
            </a:r>
            <a:endParaRPr b="0" i="0" sz="2500" u="none" cap="none" strike="noStrike">
              <a:solidFill>
                <a:schemeClr val="dk1"/>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06" name="Shape 306"/>
        <p:cNvGrpSpPr/>
        <p:nvPr/>
      </p:nvGrpSpPr>
      <p:grpSpPr>
        <a:xfrm>
          <a:off x="0" y="0"/>
          <a:ext cx="0" cy="0"/>
          <a:chOff x="0" y="0"/>
          <a:chExt cx="0" cy="0"/>
        </a:xfrm>
      </p:grpSpPr>
      <p:sp>
        <p:nvSpPr>
          <p:cNvPr id="307" name="Google Shape;307;p16"/>
          <p:cNvSpPr/>
          <p:nvPr/>
        </p:nvSpPr>
        <p:spPr>
          <a:xfrm>
            <a:off x="396882" y="280374"/>
            <a:ext cx="11438793" cy="1844256"/>
          </a:xfrm>
          <a:prstGeom prst="rect">
            <a:avLst/>
          </a:prstGeom>
          <a:solidFill>
            <a:srgbClr val="404040"/>
          </a:solidFill>
          <a:ln cap="sq" cmpd="thinThick" w="127000">
            <a:solidFill>
              <a:srgbClr val="40404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08" name="Google Shape;308;p16"/>
          <p:cNvSpPr txBox="1"/>
          <p:nvPr>
            <p:ph type="title"/>
          </p:nvPr>
        </p:nvSpPr>
        <p:spPr>
          <a:xfrm>
            <a:off x="546351" y="433545"/>
            <a:ext cx="11139854" cy="930447"/>
          </a:xfrm>
          <a:prstGeom prst="rect">
            <a:avLst/>
          </a:prstGeom>
          <a:noFill/>
          <a:ln>
            <a:noFill/>
          </a:ln>
        </p:spPr>
        <p:txBody>
          <a:bodyPr anchorCtr="0" anchor="b" bIns="45700" lIns="91425" spcFirstLastPara="1" rIns="91425" wrap="square" tIns="45700">
            <a:normAutofit fontScale="90000"/>
          </a:bodyPr>
          <a:lstStyle/>
          <a:p>
            <a:pPr indent="0" lvl="0" marL="0" rtl="0" algn="ctr">
              <a:lnSpc>
                <a:spcPct val="90000"/>
              </a:lnSpc>
              <a:spcBef>
                <a:spcPts val="0"/>
              </a:spcBef>
              <a:spcAft>
                <a:spcPts val="0"/>
              </a:spcAft>
              <a:buClr>
                <a:srgbClr val="FFFFFF"/>
              </a:buClr>
              <a:buSzPct val="100000"/>
              <a:buFont typeface="Calibri"/>
              <a:buNone/>
            </a:pPr>
            <a:r>
              <a:rPr lang="en-US" sz="5400">
                <a:solidFill>
                  <a:srgbClr val="FFFFFF"/>
                </a:solidFill>
              </a:rPr>
              <a:t>Greenhouse Vegetables and Mushrooms</a:t>
            </a:r>
            <a:endParaRPr/>
          </a:p>
        </p:txBody>
      </p:sp>
      <p:cxnSp>
        <p:nvCxnSpPr>
          <p:cNvPr id="309" name="Google Shape;309;p16"/>
          <p:cNvCxnSpPr/>
          <p:nvPr/>
        </p:nvCxnSpPr>
        <p:spPr>
          <a:xfrm>
            <a:off x="2230078" y="1522292"/>
            <a:ext cx="7772400" cy="0"/>
          </a:xfrm>
          <a:prstGeom prst="straightConnector1">
            <a:avLst/>
          </a:prstGeom>
          <a:noFill/>
          <a:ln cap="flat" cmpd="sng" w="22225">
            <a:solidFill>
              <a:srgbClr val="D9D9D9"/>
            </a:solidFill>
            <a:prstDash val="solid"/>
            <a:miter lim="800000"/>
            <a:headEnd len="sm" w="sm" type="none"/>
            <a:tailEnd len="sm" w="sm" type="none"/>
          </a:ln>
        </p:spPr>
      </p:cxnSp>
      <p:pic>
        <p:nvPicPr>
          <p:cNvPr id="310" name="Google Shape;310;p16" title="Chart"/>
          <p:cNvPicPr preferRelativeResize="0"/>
          <p:nvPr/>
        </p:nvPicPr>
        <p:blipFill rotWithShape="1">
          <a:blip r:embed="rId3">
            <a:alphaModFix/>
          </a:blip>
          <a:srcRect b="0" l="0" r="0" t="0"/>
          <a:stretch/>
        </p:blipFill>
        <p:spPr>
          <a:xfrm>
            <a:off x="3208750" y="2589537"/>
            <a:ext cx="5774498" cy="397479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14" name="Shape 314"/>
        <p:cNvGrpSpPr/>
        <p:nvPr/>
      </p:nvGrpSpPr>
      <p:grpSpPr>
        <a:xfrm>
          <a:off x="0" y="0"/>
          <a:ext cx="0" cy="0"/>
          <a:chOff x="0" y="0"/>
          <a:chExt cx="0" cy="0"/>
        </a:xfrm>
      </p:grpSpPr>
      <p:sp>
        <p:nvSpPr>
          <p:cNvPr id="315" name="Google Shape;315;g13c34dfb1f4_0_0"/>
          <p:cNvSpPr/>
          <p:nvPr/>
        </p:nvSpPr>
        <p:spPr>
          <a:xfrm>
            <a:off x="396882" y="280374"/>
            <a:ext cx="11438700" cy="1844400"/>
          </a:xfrm>
          <a:prstGeom prst="rect">
            <a:avLst/>
          </a:prstGeom>
          <a:solidFill>
            <a:srgbClr val="404040"/>
          </a:solidFill>
          <a:ln cap="sq" cmpd="thinThick" w="127000">
            <a:solidFill>
              <a:srgbClr val="40404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16" name="Google Shape;316;g13c34dfb1f4_0_0"/>
          <p:cNvSpPr txBox="1"/>
          <p:nvPr>
            <p:ph type="title"/>
          </p:nvPr>
        </p:nvSpPr>
        <p:spPr>
          <a:xfrm>
            <a:off x="546351" y="433545"/>
            <a:ext cx="11139900" cy="930300"/>
          </a:xfrm>
          <a:prstGeom prst="rect">
            <a:avLst/>
          </a:prstGeom>
          <a:noFill/>
          <a:ln>
            <a:noFill/>
          </a:ln>
        </p:spPr>
        <p:txBody>
          <a:bodyPr anchorCtr="0" anchor="b" bIns="45700" lIns="91425" spcFirstLastPara="1" rIns="91425" wrap="square" tIns="45700">
            <a:normAutofit fontScale="90000"/>
          </a:bodyPr>
          <a:lstStyle/>
          <a:p>
            <a:pPr indent="0" lvl="0" marL="0" rtl="0" algn="ctr">
              <a:lnSpc>
                <a:spcPct val="90000"/>
              </a:lnSpc>
              <a:spcBef>
                <a:spcPts val="0"/>
              </a:spcBef>
              <a:spcAft>
                <a:spcPts val="0"/>
              </a:spcAft>
              <a:buClr>
                <a:srgbClr val="FFFFFF"/>
              </a:buClr>
              <a:buSzPct val="100000"/>
              <a:buFont typeface="Calibri"/>
              <a:buNone/>
            </a:pPr>
            <a:r>
              <a:rPr lang="en-US" sz="5400">
                <a:solidFill>
                  <a:srgbClr val="FFFFFF"/>
                </a:solidFill>
              </a:rPr>
              <a:t>Greenhouse Vegetables and Mushrooms</a:t>
            </a:r>
            <a:endParaRPr/>
          </a:p>
        </p:txBody>
      </p:sp>
      <p:cxnSp>
        <p:nvCxnSpPr>
          <p:cNvPr id="317" name="Google Shape;317;g13c34dfb1f4_0_0"/>
          <p:cNvCxnSpPr/>
          <p:nvPr/>
        </p:nvCxnSpPr>
        <p:spPr>
          <a:xfrm>
            <a:off x="2230078" y="1522292"/>
            <a:ext cx="7772400" cy="0"/>
          </a:xfrm>
          <a:prstGeom prst="straightConnector1">
            <a:avLst/>
          </a:prstGeom>
          <a:noFill/>
          <a:ln cap="flat" cmpd="sng" w="22225">
            <a:solidFill>
              <a:srgbClr val="D9D9D9"/>
            </a:solidFill>
            <a:prstDash val="solid"/>
            <a:miter lim="800000"/>
            <a:headEnd len="sm" w="sm" type="none"/>
            <a:tailEnd len="sm" w="sm" type="none"/>
          </a:ln>
        </p:spPr>
      </p:cxnSp>
      <p:cxnSp>
        <p:nvCxnSpPr>
          <p:cNvPr id="318" name="Google Shape;318;g13c34dfb1f4_0_0"/>
          <p:cNvCxnSpPr/>
          <p:nvPr/>
        </p:nvCxnSpPr>
        <p:spPr>
          <a:xfrm>
            <a:off x="6116278" y="2596836"/>
            <a:ext cx="0" cy="3657600"/>
          </a:xfrm>
          <a:prstGeom prst="straightConnector1">
            <a:avLst/>
          </a:prstGeom>
          <a:noFill/>
          <a:ln cap="flat" cmpd="dbl" w="101600">
            <a:solidFill>
              <a:srgbClr val="595959"/>
            </a:solidFill>
            <a:prstDash val="solid"/>
            <a:miter lim="800000"/>
            <a:headEnd len="sm" w="sm" type="none"/>
            <a:tailEnd len="sm" w="sm" type="none"/>
          </a:ln>
        </p:spPr>
      </p:cxnSp>
      <p:pic>
        <p:nvPicPr>
          <p:cNvPr id="319" name="Google Shape;319;g13c34dfb1f4_0_0" title="Chart"/>
          <p:cNvPicPr preferRelativeResize="0"/>
          <p:nvPr/>
        </p:nvPicPr>
        <p:blipFill rotWithShape="1">
          <a:blip r:embed="rId3">
            <a:alphaModFix/>
          </a:blip>
          <a:srcRect b="0" l="0" r="0" t="0"/>
          <a:stretch/>
        </p:blipFill>
        <p:spPr>
          <a:xfrm>
            <a:off x="1482850" y="2312999"/>
            <a:ext cx="9266893" cy="4428427"/>
          </a:xfrm>
          <a:prstGeom prst="rect">
            <a:avLst/>
          </a:prstGeom>
          <a:noFill/>
          <a:ln>
            <a:noFill/>
          </a:ln>
        </p:spPr>
      </p:pic>
      <p:sp>
        <p:nvSpPr>
          <p:cNvPr id="320" name="Google Shape;320;g13c34dfb1f4_0_0"/>
          <p:cNvSpPr/>
          <p:nvPr/>
        </p:nvSpPr>
        <p:spPr>
          <a:xfrm>
            <a:off x="6977750" y="4523025"/>
            <a:ext cx="711300" cy="19431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24" name="Shape 324"/>
        <p:cNvGrpSpPr/>
        <p:nvPr/>
      </p:nvGrpSpPr>
      <p:grpSpPr>
        <a:xfrm>
          <a:off x="0" y="0"/>
          <a:ext cx="0" cy="0"/>
          <a:chOff x="0" y="0"/>
          <a:chExt cx="0" cy="0"/>
        </a:xfrm>
      </p:grpSpPr>
      <p:sp>
        <p:nvSpPr>
          <p:cNvPr id="325" name="Google Shape;325;g137bcc8c72b_0_5"/>
          <p:cNvSpPr/>
          <p:nvPr/>
        </p:nvSpPr>
        <p:spPr>
          <a:xfrm>
            <a:off x="396882" y="280374"/>
            <a:ext cx="11438700" cy="1844400"/>
          </a:xfrm>
          <a:prstGeom prst="rect">
            <a:avLst/>
          </a:prstGeom>
          <a:solidFill>
            <a:srgbClr val="404040"/>
          </a:solidFill>
          <a:ln cap="sq" cmpd="thinThick" w="127000">
            <a:solidFill>
              <a:srgbClr val="40404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26" name="Google Shape;326;g137bcc8c72b_0_5"/>
          <p:cNvSpPr txBox="1"/>
          <p:nvPr>
            <p:ph type="title"/>
          </p:nvPr>
        </p:nvSpPr>
        <p:spPr>
          <a:xfrm>
            <a:off x="546351" y="433545"/>
            <a:ext cx="11139900" cy="930300"/>
          </a:xfrm>
          <a:prstGeom prst="rect">
            <a:avLst/>
          </a:prstGeom>
          <a:noFill/>
          <a:ln>
            <a:noFill/>
          </a:ln>
        </p:spPr>
        <p:txBody>
          <a:bodyPr anchorCtr="0" anchor="b" bIns="45700" lIns="91425" spcFirstLastPara="1" rIns="91425" wrap="square" tIns="45700">
            <a:normAutofit fontScale="90000"/>
          </a:bodyPr>
          <a:lstStyle/>
          <a:p>
            <a:pPr indent="0" lvl="0" marL="0" rtl="0" algn="ctr">
              <a:lnSpc>
                <a:spcPct val="90000"/>
              </a:lnSpc>
              <a:spcBef>
                <a:spcPts val="0"/>
              </a:spcBef>
              <a:spcAft>
                <a:spcPts val="0"/>
              </a:spcAft>
              <a:buClr>
                <a:srgbClr val="FFFFFF"/>
              </a:buClr>
              <a:buSzPct val="100000"/>
              <a:buFont typeface="Calibri"/>
              <a:buNone/>
            </a:pPr>
            <a:r>
              <a:rPr lang="en-US" sz="5400">
                <a:solidFill>
                  <a:srgbClr val="FFFFFF"/>
                </a:solidFill>
              </a:rPr>
              <a:t>Greenhouse Vegetables and Mushrooms</a:t>
            </a:r>
            <a:endParaRPr/>
          </a:p>
        </p:txBody>
      </p:sp>
      <p:cxnSp>
        <p:nvCxnSpPr>
          <p:cNvPr id="327" name="Google Shape;327;g137bcc8c72b_0_5"/>
          <p:cNvCxnSpPr/>
          <p:nvPr/>
        </p:nvCxnSpPr>
        <p:spPr>
          <a:xfrm>
            <a:off x="2230078" y="1522292"/>
            <a:ext cx="7772400" cy="0"/>
          </a:xfrm>
          <a:prstGeom prst="straightConnector1">
            <a:avLst/>
          </a:prstGeom>
          <a:noFill/>
          <a:ln cap="flat" cmpd="sng" w="22225">
            <a:solidFill>
              <a:srgbClr val="D9D9D9"/>
            </a:solidFill>
            <a:prstDash val="solid"/>
            <a:miter lim="800000"/>
            <a:headEnd len="sm" w="sm" type="none"/>
            <a:tailEnd len="sm" w="sm" type="none"/>
          </a:ln>
        </p:spPr>
      </p:cxnSp>
      <p:cxnSp>
        <p:nvCxnSpPr>
          <p:cNvPr id="328" name="Google Shape;328;g137bcc8c72b_0_5"/>
          <p:cNvCxnSpPr/>
          <p:nvPr/>
        </p:nvCxnSpPr>
        <p:spPr>
          <a:xfrm>
            <a:off x="6116278" y="2596836"/>
            <a:ext cx="0" cy="3657600"/>
          </a:xfrm>
          <a:prstGeom prst="straightConnector1">
            <a:avLst/>
          </a:prstGeom>
          <a:noFill/>
          <a:ln cap="flat" cmpd="dbl" w="101600">
            <a:solidFill>
              <a:srgbClr val="595959"/>
            </a:solidFill>
            <a:prstDash val="solid"/>
            <a:miter lim="800000"/>
            <a:headEnd len="sm" w="sm" type="none"/>
            <a:tailEnd len="sm" w="sm" type="none"/>
          </a:ln>
        </p:spPr>
      </p:cxnSp>
      <p:pic>
        <p:nvPicPr>
          <p:cNvPr id="329" name="Google Shape;329;g137bcc8c72b_0_5" title="Chart"/>
          <p:cNvPicPr preferRelativeResize="0"/>
          <p:nvPr/>
        </p:nvPicPr>
        <p:blipFill rotWithShape="1">
          <a:blip r:embed="rId4">
            <a:alphaModFix/>
          </a:blip>
          <a:srcRect b="0" l="0" r="0" t="0"/>
          <a:stretch/>
        </p:blipFill>
        <p:spPr>
          <a:xfrm>
            <a:off x="1643563" y="2211400"/>
            <a:ext cx="8904870" cy="4646601"/>
          </a:xfrm>
          <a:prstGeom prst="rect">
            <a:avLst/>
          </a:prstGeom>
          <a:noFill/>
          <a:ln>
            <a:noFill/>
          </a:ln>
        </p:spPr>
      </p:pic>
      <p:sp>
        <p:nvSpPr>
          <p:cNvPr id="330" name="Google Shape;330;g137bcc8c72b_0_5"/>
          <p:cNvSpPr/>
          <p:nvPr/>
        </p:nvSpPr>
        <p:spPr>
          <a:xfrm>
            <a:off x="6977750" y="4523025"/>
            <a:ext cx="711300" cy="19431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34" name="Shape 334"/>
        <p:cNvGrpSpPr/>
        <p:nvPr/>
      </p:nvGrpSpPr>
      <p:grpSpPr>
        <a:xfrm>
          <a:off x="0" y="0"/>
          <a:ext cx="0" cy="0"/>
          <a:chOff x="0" y="0"/>
          <a:chExt cx="0" cy="0"/>
        </a:xfrm>
      </p:grpSpPr>
      <p:sp>
        <p:nvSpPr>
          <p:cNvPr id="335" name="Google Shape;335;g13b9b866df2_0_8"/>
          <p:cNvSpPr/>
          <p:nvPr/>
        </p:nvSpPr>
        <p:spPr>
          <a:xfrm>
            <a:off x="376650" y="205425"/>
            <a:ext cx="11438700" cy="1409700"/>
          </a:xfrm>
          <a:prstGeom prst="rect">
            <a:avLst/>
          </a:prstGeom>
          <a:solidFill>
            <a:schemeClr val="accent1"/>
          </a:solidFill>
          <a:ln cap="sq" cmpd="thinThick" w="127000">
            <a:solidFill>
              <a:srgbClr val="40404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36" name="Google Shape;336;g13b9b866df2_0_8"/>
          <p:cNvSpPr txBox="1"/>
          <p:nvPr>
            <p:ph type="title"/>
          </p:nvPr>
        </p:nvSpPr>
        <p:spPr>
          <a:xfrm>
            <a:off x="675451" y="321120"/>
            <a:ext cx="11139900" cy="930300"/>
          </a:xfrm>
          <a:prstGeom prst="rect">
            <a:avLst/>
          </a:prstGeom>
          <a:noFill/>
          <a:ln>
            <a:noFill/>
          </a:ln>
        </p:spPr>
        <p:txBody>
          <a:bodyPr anchorCtr="0" anchor="b" bIns="45700" lIns="91425" spcFirstLastPara="1" rIns="91425" wrap="square" tIns="45700">
            <a:normAutofit fontScale="90000"/>
          </a:bodyPr>
          <a:lstStyle/>
          <a:p>
            <a:pPr indent="0" lvl="0" marL="0" rtl="0" algn="ctr">
              <a:lnSpc>
                <a:spcPct val="90000"/>
              </a:lnSpc>
              <a:spcBef>
                <a:spcPts val="0"/>
              </a:spcBef>
              <a:spcAft>
                <a:spcPts val="0"/>
              </a:spcAft>
              <a:buClr>
                <a:srgbClr val="FFFFFF"/>
              </a:buClr>
              <a:buSzPct val="100000"/>
              <a:buFont typeface="Calibri"/>
              <a:buNone/>
            </a:pPr>
            <a:r>
              <a:rPr lang="en-US" sz="5400">
                <a:solidFill>
                  <a:srgbClr val="FFFFFF"/>
                </a:solidFill>
              </a:rPr>
              <a:t>Greenhouse Vegetables and Mushrooms</a:t>
            </a:r>
            <a:endParaRPr/>
          </a:p>
        </p:txBody>
      </p:sp>
      <p:cxnSp>
        <p:nvCxnSpPr>
          <p:cNvPr id="337" name="Google Shape;337;g13b9b866df2_0_8"/>
          <p:cNvCxnSpPr/>
          <p:nvPr/>
        </p:nvCxnSpPr>
        <p:spPr>
          <a:xfrm>
            <a:off x="2230078" y="1522292"/>
            <a:ext cx="7772400" cy="0"/>
          </a:xfrm>
          <a:prstGeom prst="straightConnector1">
            <a:avLst/>
          </a:prstGeom>
          <a:noFill/>
          <a:ln cap="flat" cmpd="sng" w="22225">
            <a:solidFill>
              <a:srgbClr val="D9D9D9"/>
            </a:solidFill>
            <a:prstDash val="solid"/>
            <a:miter lim="800000"/>
            <a:headEnd len="sm" w="sm" type="none"/>
            <a:tailEnd len="sm" w="sm" type="none"/>
          </a:ln>
        </p:spPr>
      </p:cxnSp>
      <p:sp>
        <p:nvSpPr>
          <p:cNvPr id="338" name="Google Shape;338;g13b9b866df2_0_8"/>
          <p:cNvSpPr txBox="1"/>
          <p:nvPr/>
        </p:nvSpPr>
        <p:spPr>
          <a:xfrm>
            <a:off x="1194925" y="2282900"/>
            <a:ext cx="70440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339" name="Google Shape;339;g13b9b866df2_0_8"/>
          <p:cNvSpPr txBox="1"/>
          <p:nvPr/>
        </p:nvSpPr>
        <p:spPr>
          <a:xfrm>
            <a:off x="236250" y="2024075"/>
            <a:ext cx="11871900" cy="3309300"/>
          </a:xfrm>
          <a:prstGeom prst="rect">
            <a:avLst/>
          </a:prstGeom>
          <a:noFill/>
          <a:ln>
            <a:noFill/>
          </a:ln>
        </p:spPr>
        <p:txBody>
          <a:bodyPr anchorCtr="0" anchor="t" bIns="91425" lIns="91425" spcFirstLastPara="1" rIns="91425" wrap="square" tIns="91425">
            <a:spAutoFit/>
          </a:bodyPr>
          <a:lstStyle/>
          <a:p>
            <a:pPr indent="-412750" lvl="0" marL="457200" marR="0" rtl="0" algn="l">
              <a:lnSpc>
                <a:spcPct val="100000"/>
              </a:lnSpc>
              <a:spcBef>
                <a:spcPts val="0"/>
              </a:spcBef>
              <a:spcAft>
                <a:spcPts val="0"/>
              </a:spcAft>
              <a:buClr>
                <a:schemeClr val="dk1"/>
              </a:buClr>
              <a:buSzPts val="2900"/>
              <a:buFont typeface="Calibri"/>
              <a:buChar char="●"/>
            </a:pPr>
            <a:r>
              <a:rPr lang="en-US" sz="2900">
                <a:solidFill>
                  <a:schemeClr val="dk1"/>
                </a:solidFill>
                <a:latin typeface="Calibri"/>
                <a:ea typeface="Calibri"/>
                <a:cs typeface="Calibri"/>
                <a:sym typeface="Calibri"/>
              </a:rPr>
              <a:t>M</a:t>
            </a:r>
            <a:r>
              <a:rPr b="0" i="0" lang="en-US" sz="2900" u="none" cap="none" strike="noStrike">
                <a:solidFill>
                  <a:schemeClr val="dk1"/>
                </a:solidFill>
                <a:latin typeface="Calibri"/>
                <a:ea typeface="Calibri"/>
                <a:cs typeface="Calibri"/>
                <a:sym typeface="Calibri"/>
              </a:rPr>
              <a:t>ushroom production increased in TLB from 2006-2016 (despite declines in Ontario overall. However 2016 to 2021 </a:t>
            </a:r>
            <a:r>
              <a:rPr lang="en-US" sz="2900">
                <a:solidFill>
                  <a:schemeClr val="dk1"/>
                </a:solidFill>
                <a:latin typeface="Calibri"/>
                <a:ea typeface="Calibri"/>
                <a:cs typeface="Calibri"/>
                <a:sym typeface="Calibri"/>
              </a:rPr>
              <a:t>saw a</a:t>
            </a:r>
            <a:r>
              <a:rPr b="0" i="0" lang="en-US" sz="2900" u="none" cap="none" strike="noStrike">
                <a:solidFill>
                  <a:schemeClr val="dk1"/>
                </a:solidFill>
                <a:latin typeface="Calibri"/>
                <a:ea typeface="Calibri"/>
                <a:cs typeface="Calibri"/>
                <a:sym typeface="Calibri"/>
              </a:rPr>
              <a:t> province wide decline. </a:t>
            </a:r>
            <a:endParaRPr sz="2900">
              <a:solidFill>
                <a:schemeClr val="dk1"/>
              </a:solidFill>
              <a:latin typeface="Calibri"/>
              <a:ea typeface="Calibri"/>
              <a:cs typeface="Calibri"/>
              <a:sym typeface="Calibri"/>
            </a:endParaRPr>
          </a:p>
          <a:p>
            <a:pPr indent="-412750" lvl="0" marL="457200" marR="0" rtl="0" algn="l">
              <a:lnSpc>
                <a:spcPct val="100000"/>
              </a:lnSpc>
              <a:spcBef>
                <a:spcPts val="0"/>
              </a:spcBef>
              <a:spcAft>
                <a:spcPts val="0"/>
              </a:spcAft>
              <a:buClr>
                <a:schemeClr val="dk1"/>
              </a:buClr>
              <a:buSzPts val="2900"/>
              <a:buFont typeface="Calibri"/>
              <a:buChar char="●"/>
            </a:pPr>
            <a:r>
              <a:rPr lang="en-US" sz="2900">
                <a:solidFill>
                  <a:schemeClr val="dk1"/>
                </a:solidFill>
                <a:latin typeface="Calibri"/>
                <a:ea typeface="Calibri"/>
                <a:cs typeface="Calibri"/>
                <a:sym typeface="Calibri"/>
              </a:rPr>
              <a:t>T</a:t>
            </a:r>
            <a:r>
              <a:rPr b="0" i="0" lang="en-US" sz="2900" u="none" cap="none" strike="noStrike">
                <a:solidFill>
                  <a:schemeClr val="dk1"/>
                </a:solidFill>
                <a:latin typeface="Calibri"/>
                <a:ea typeface="Calibri"/>
                <a:cs typeface="Calibri"/>
                <a:sym typeface="Calibri"/>
              </a:rPr>
              <a:t>LB with 12 of 89 farms with mushrooms in ONT (2021)</a:t>
            </a:r>
            <a:endParaRPr b="0" i="0" sz="2900" u="none" cap="none" strike="noStrike">
              <a:solidFill>
                <a:schemeClr val="dk1"/>
              </a:solidFill>
              <a:latin typeface="Calibri"/>
              <a:ea typeface="Calibri"/>
              <a:cs typeface="Calibri"/>
              <a:sym typeface="Calibri"/>
            </a:endParaRPr>
          </a:p>
          <a:p>
            <a:pPr indent="0" lvl="0" marL="457200" marR="0" rtl="0" algn="l">
              <a:lnSpc>
                <a:spcPct val="100000"/>
              </a:lnSpc>
              <a:spcBef>
                <a:spcPts val="0"/>
              </a:spcBef>
              <a:spcAft>
                <a:spcPts val="0"/>
              </a:spcAft>
              <a:buNone/>
            </a:pPr>
            <a:r>
              <a:t/>
            </a:r>
            <a:endParaRPr sz="2900">
              <a:solidFill>
                <a:schemeClr val="dk1"/>
              </a:solidFill>
              <a:latin typeface="Calibri"/>
              <a:ea typeface="Calibri"/>
              <a:cs typeface="Calibri"/>
              <a:sym typeface="Calibri"/>
            </a:endParaRPr>
          </a:p>
          <a:p>
            <a:pPr indent="-412750" lvl="0" marL="457200" marR="0" rtl="0" algn="l">
              <a:lnSpc>
                <a:spcPct val="100000"/>
              </a:lnSpc>
              <a:spcBef>
                <a:spcPts val="0"/>
              </a:spcBef>
              <a:spcAft>
                <a:spcPts val="0"/>
              </a:spcAft>
              <a:buClr>
                <a:schemeClr val="dk1"/>
              </a:buClr>
              <a:buSzPts val="2900"/>
              <a:buFont typeface="Calibri"/>
              <a:buChar char="●"/>
            </a:pPr>
            <a:r>
              <a:rPr b="0" i="0" lang="en-US" sz="2900" u="none" cap="none" strike="noStrike">
                <a:solidFill>
                  <a:schemeClr val="dk1"/>
                </a:solidFill>
                <a:latin typeface="Calibri"/>
                <a:ea typeface="Calibri"/>
                <a:cs typeface="Calibri"/>
                <a:sym typeface="Calibri"/>
              </a:rPr>
              <a:t>KL (3) and Douro-Dummer (2) only TLB regions with multiple farms with mushrooms in 2021</a:t>
            </a:r>
            <a:endParaRPr b="0" i="0" sz="2900" u="none" cap="none" strike="noStrike">
              <a:solidFill>
                <a:schemeClr val="dk1"/>
              </a:solidFill>
              <a:latin typeface="Calibri"/>
              <a:ea typeface="Calibri"/>
              <a:cs typeface="Calibri"/>
              <a:sym typeface="Calibri"/>
            </a:endParaRPr>
          </a:p>
          <a:p>
            <a:pPr indent="0" lvl="0" marL="457200" marR="0" rtl="0" algn="l">
              <a:lnSpc>
                <a:spcPct val="100000"/>
              </a:lnSpc>
              <a:spcBef>
                <a:spcPts val="0"/>
              </a:spcBef>
              <a:spcAft>
                <a:spcPts val="0"/>
              </a:spcAft>
              <a:buClr>
                <a:srgbClr val="000000"/>
              </a:buClr>
              <a:buSzPts val="2500"/>
              <a:buFont typeface="Arial"/>
              <a:buNone/>
            </a:pPr>
            <a:r>
              <a:t/>
            </a:r>
            <a:endParaRPr b="0" i="0" sz="2900" u="none" cap="none" strike="noStrike">
              <a:solidFill>
                <a:schemeClr val="dk1"/>
              </a:solidFill>
              <a:latin typeface="Calibri"/>
              <a:ea typeface="Calibri"/>
              <a:cs typeface="Calibri"/>
              <a:sym typeface="Calibri"/>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43" name="Shape 343"/>
        <p:cNvGrpSpPr/>
        <p:nvPr/>
      </p:nvGrpSpPr>
      <p:grpSpPr>
        <a:xfrm>
          <a:off x="0" y="0"/>
          <a:ext cx="0" cy="0"/>
          <a:chOff x="0" y="0"/>
          <a:chExt cx="0" cy="0"/>
        </a:xfrm>
      </p:grpSpPr>
      <p:sp>
        <p:nvSpPr>
          <p:cNvPr id="344" name="Google Shape;344;g3d8739d333b_0_29"/>
          <p:cNvSpPr/>
          <p:nvPr/>
        </p:nvSpPr>
        <p:spPr>
          <a:xfrm>
            <a:off x="376650" y="205425"/>
            <a:ext cx="11438700" cy="1409700"/>
          </a:xfrm>
          <a:prstGeom prst="rect">
            <a:avLst/>
          </a:prstGeom>
          <a:solidFill>
            <a:schemeClr val="accent1"/>
          </a:solidFill>
          <a:ln cap="sq" cmpd="thinThick" w="127000">
            <a:solidFill>
              <a:srgbClr val="40404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45" name="Google Shape;345;g3d8739d333b_0_29"/>
          <p:cNvSpPr txBox="1"/>
          <p:nvPr>
            <p:ph type="title"/>
          </p:nvPr>
        </p:nvSpPr>
        <p:spPr>
          <a:xfrm>
            <a:off x="675451" y="321120"/>
            <a:ext cx="11139900" cy="930300"/>
          </a:xfrm>
          <a:prstGeom prst="rect">
            <a:avLst/>
          </a:prstGeom>
          <a:noFill/>
          <a:ln>
            <a:noFill/>
          </a:ln>
        </p:spPr>
        <p:txBody>
          <a:bodyPr anchorCtr="0" anchor="b" bIns="45700" lIns="91425" spcFirstLastPara="1" rIns="91425" wrap="square" tIns="45700">
            <a:normAutofit fontScale="90000"/>
          </a:bodyPr>
          <a:lstStyle/>
          <a:p>
            <a:pPr indent="0" lvl="0" marL="0" rtl="0" algn="ctr">
              <a:lnSpc>
                <a:spcPct val="90000"/>
              </a:lnSpc>
              <a:spcBef>
                <a:spcPts val="0"/>
              </a:spcBef>
              <a:spcAft>
                <a:spcPts val="0"/>
              </a:spcAft>
              <a:buClr>
                <a:srgbClr val="FFFFFF"/>
              </a:buClr>
              <a:buSzPct val="100000"/>
              <a:buFont typeface="Calibri"/>
              <a:buNone/>
            </a:pPr>
            <a:r>
              <a:rPr lang="en-US" sz="5400">
                <a:solidFill>
                  <a:srgbClr val="FFFFFF"/>
                </a:solidFill>
              </a:rPr>
              <a:t>Greenhouse Vegetables and Mushrooms</a:t>
            </a:r>
            <a:endParaRPr/>
          </a:p>
        </p:txBody>
      </p:sp>
      <p:cxnSp>
        <p:nvCxnSpPr>
          <p:cNvPr id="346" name="Google Shape;346;g3d8739d333b_0_29"/>
          <p:cNvCxnSpPr/>
          <p:nvPr/>
        </p:nvCxnSpPr>
        <p:spPr>
          <a:xfrm>
            <a:off x="2230078" y="1522292"/>
            <a:ext cx="7772400" cy="0"/>
          </a:xfrm>
          <a:prstGeom prst="straightConnector1">
            <a:avLst/>
          </a:prstGeom>
          <a:noFill/>
          <a:ln cap="flat" cmpd="sng" w="22225">
            <a:solidFill>
              <a:srgbClr val="D9D9D9"/>
            </a:solidFill>
            <a:prstDash val="solid"/>
            <a:miter lim="800000"/>
            <a:headEnd len="sm" w="sm" type="none"/>
            <a:tailEnd len="sm" w="sm" type="none"/>
          </a:ln>
        </p:spPr>
      </p:cxnSp>
      <p:sp>
        <p:nvSpPr>
          <p:cNvPr id="347" name="Google Shape;347;g3d8739d333b_0_29"/>
          <p:cNvSpPr txBox="1"/>
          <p:nvPr/>
        </p:nvSpPr>
        <p:spPr>
          <a:xfrm>
            <a:off x="1194925" y="2282900"/>
            <a:ext cx="70440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348" name="Google Shape;348;g3d8739d333b_0_29"/>
          <p:cNvSpPr txBox="1"/>
          <p:nvPr/>
        </p:nvSpPr>
        <p:spPr>
          <a:xfrm>
            <a:off x="160050" y="1719275"/>
            <a:ext cx="11871900" cy="4202100"/>
          </a:xfrm>
          <a:prstGeom prst="rect">
            <a:avLst/>
          </a:prstGeom>
          <a:noFill/>
          <a:ln>
            <a:noFill/>
          </a:ln>
        </p:spPr>
        <p:txBody>
          <a:bodyPr anchorCtr="0" anchor="t" bIns="91425" lIns="91425" spcFirstLastPara="1" rIns="91425" wrap="square" tIns="91425">
            <a:spAutoFit/>
          </a:bodyPr>
          <a:lstStyle/>
          <a:p>
            <a:pPr indent="-412750" lvl="0" marL="457200" marR="0" rtl="0" algn="l">
              <a:lnSpc>
                <a:spcPct val="100000"/>
              </a:lnSpc>
              <a:spcBef>
                <a:spcPts val="0"/>
              </a:spcBef>
              <a:spcAft>
                <a:spcPts val="0"/>
              </a:spcAft>
              <a:buClr>
                <a:schemeClr val="dk1"/>
              </a:buClr>
              <a:buSzPts val="2900"/>
              <a:buFont typeface="Calibri"/>
              <a:buChar char="●"/>
            </a:pPr>
            <a:r>
              <a:rPr b="0" i="0" lang="en-US" sz="2900" u="none" cap="none" strike="noStrike">
                <a:solidFill>
                  <a:schemeClr val="dk1"/>
                </a:solidFill>
                <a:latin typeface="Calibri"/>
                <a:ea typeface="Calibri"/>
                <a:cs typeface="Calibri"/>
                <a:sym typeface="Calibri"/>
              </a:rPr>
              <a:t>52% of farms with </a:t>
            </a:r>
            <a:r>
              <a:rPr b="0" i="0" lang="en-US" sz="2900" u="none" cap="none" strike="noStrike">
                <a:solidFill>
                  <a:schemeClr val="dk1"/>
                </a:solidFill>
                <a:latin typeface="Calibri"/>
                <a:ea typeface="Calibri"/>
                <a:cs typeface="Calibri"/>
                <a:sym typeface="Calibri"/>
              </a:rPr>
              <a:t>greenhouse areas are </a:t>
            </a:r>
            <a:r>
              <a:rPr b="0" i="0" lang="en-US" sz="2900" u="none" cap="none" strike="noStrike">
                <a:solidFill>
                  <a:schemeClr val="dk1"/>
                </a:solidFill>
                <a:latin typeface="Calibri"/>
                <a:ea typeface="Calibri"/>
                <a:cs typeface="Calibri"/>
                <a:sym typeface="Calibri"/>
              </a:rPr>
              <a:t>growing greenhouse vegetables in Ontario (up from 45% in 2016). In TLB 69% </a:t>
            </a:r>
            <a:r>
              <a:rPr lang="en-US" sz="2900">
                <a:solidFill>
                  <a:schemeClr val="dk1"/>
                </a:solidFill>
                <a:latin typeface="Calibri"/>
                <a:ea typeface="Calibri"/>
                <a:cs typeface="Calibri"/>
                <a:sym typeface="Calibri"/>
              </a:rPr>
              <a:t> as of 2021 </a:t>
            </a:r>
            <a:r>
              <a:rPr b="0" i="0" lang="en-US" sz="2900" u="none" cap="none" strike="noStrike">
                <a:solidFill>
                  <a:schemeClr val="dk1"/>
                </a:solidFill>
                <a:latin typeface="Calibri"/>
                <a:ea typeface="Calibri"/>
                <a:cs typeface="Calibri"/>
                <a:sym typeface="Calibri"/>
              </a:rPr>
              <a:t>(up from 65% in 2016)</a:t>
            </a:r>
            <a:endParaRPr b="0" i="0" sz="2900" u="none" cap="none" strike="noStrike">
              <a:solidFill>
                <a:schemeClr val="dk1"/>
              </a:solidFill>
              <a:latin typeface="Calibri"/>
              <a:ea typeface="Calibri"/>
              <a:cs typeface="Calibri"/>
              <a:sym typeface="Calibri"/>
            </a:endParaRPr>
          </a:p>
          <a:p>
            <a:pPr indent="-412750" lvl="0" marL="457200" marR="0" rtl="0" algn="l">
              <a:lnSpc>
                <a:spcPct val="100000"/>
              </a:lnSpc>
              <a:spcBef>
                <a:spcPts val="0"/>
              </a:spcBef>
              <a:spcAft>
                <a:spcPts val="0"/>
              </a:spcAft>
              <a:buClr>
                <a:schemeClr val="dk1"/>
              </a:buClr>
              <a:buSzPts val="2900"/>
              <a:buFont typeface="Calibri"/>
              <a:buChar char="●"/>
            </a:pPr>
            <a:r>
              <a:rPr lang="en-US" sz="2900">
                <a:solidFill>
                  <a:schemeClr val="dk1"/>
                </a:solidFill>
                <a:latin typeface="Calibri"/>
                <a:ea typeface="Calibri"/>
                <a:cs typeface="Calibri"/>
                <a:sym typeface="Calibri"/>
              </a:rPr>
              <a:t>G</a:t>
            </a:r>
            <a:r>
              <a:rPr b="0" i="0" lang="en-US" sz="2900" u="none" cap="none" strike="noStrike">
                <a:solidFill>
                  <a:schemeClr val="dk1"/>
                </a:solidFill>
                <a:latin typeface="Calibri"/>
                <a:ea typeface="Calibri"/>
                <a:cs typeface="Calibri"/>
                <a:sym typeface="Calibri"/>
              </a:rPr>
              <a:t>reenhouse vegetables:  TLB</a:t>
            </a:r>
            <a:r>
              <a:rPr lang="en-US" sz="2900">
                <a:solidFill>
                  <a:schemeClr val="dk1"/>
                </a:solidFill>
                <a:latin typeface="Calibri"/>
                <a:ea typeface="Calibri"/>
                <a:cs typeface="Calibri"/>
                <a:sym typeface="Calibri"/>
              </a:rPr>
              <a:t>: </a:t>
            </a:r>
            <a:r>
              <a:rPr b="0" i="0" lang="en-US" sz="2900" u="none" cap="none" strike="noStrike">
                <a:solidFill>
                  <a:schemeClr val="dk1"/>
                </a:solidFill>
                <a:latin typeface="Calibri"/>
                <a:ea typeface="Calibri"/>
                <a:cs typeface="Calibri"/>
                <a:sym typeface="Calibri"/>
              </a:rPr>
              <a:t>29 farms in 2006,  to 46 in 2011, to 56 in 2016, to 64 in 2021. Highest areas: </a:t>
            </a:r>
            <a:r>
              <a:rPr lang="en-US" sz="2900">
                <a:solidFill>
                  <a:schemeClr val="dk1"/>
                </a:solidFill>
                <a:latin typeface="Calibri"/>
                <a:ea typeface="Calibri"/>
                <a:cs typeface="Calibri"/>
                <a:sym typeface="Calibri"/>
              </a:rPr>
              <a:t>Hastings Highlands, Lanark Highlands, Tweed and Carlow/Mayo</a:t>
            </a:r>
            <a:endParaRPr b="0" i="0" sz="2900" u="none" cap="none" strike="noStrike">
              <a:solidFill>
                <a:schemeClr val="dk1"/>
              </a:solidFill>
              <a:latin typeface="Calibri"/>
              <a:ea typeface="Calibri"/>
              <a:cs typeface="Calibri"/>
              <a:sym typeface="Calibri"/>
            </a:endParaRPr>
          </a:p>
          <a:p>
            <a:pPr indent="-412750" lvl="0" marL="457200" marR="0" rtl="0" algn="l">
              <a:lnSpc>
                <a:spcPct val="100000"/>
              </a:lnSpc>
              <a:spcBef>
                <a:spcPts val="0"/>
              </a:spcBef>
              <a:spcAft>
                <a:spcPts val="0"/>
              </a:spcAft>
              <a:buClr>
                <a:schemeClr val="dk1"/>
              </a:buClr>
              <a:buSzPts val="2900"/>
              <a:buFont typeface="Calibri"/>
              <a:buChar char="●"/>
            </a:pPr>
            <a:r>
              <a:rPr b="0" i="0" lang="en-US" sz="2900" u="none" cap="none" strike="noStrike">
                <a:solidFill>
                  <a:schemeClr val="dk1"/>
                </a:solidFill>
                <a:latin typeface="Calibri"/>
                <a:ea typeface="Calibri"/>
                <a:cs typeface="Calibri"/>
                <a:sym typeface="Calibri"/>
              </a:rPr>
              <a:t>Ontario has grown from 654 to 755 over those 15 years</a:t>
            </a:r>
            <a:endParaRPr b="0" i="0" sz="29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500"/>
              <a:buFont typeface="Arial"/>
              <a:buNone/>
            </a:pPr>
            <a:r>
              <a:t/>
            </a:r>
            <a:endParaRPr b="0" i="0" sz="2900" u="none" cap="none" strike="noStrike">
              <a:solidFill>
                <a:schemeClr val="dk1"/>
              </a:solidFill>
              <a:latin typeface="Calibri"/>
              <a:ea typeface="Calibri"/>
              <a:cs typeface="Calibri"/>
              <a:sym typeface="Calibri"/>
            </a:endParaRPr>
          </a:p>
          <a:p>
            <a:pPr indent="0" lvl="0" marL="457200" marR="0" rtl="0" algn="l">
              <a:lnSpc>
                <a:spcPct val="100000"/>
              </a:lnSpc>
              <a:spcBef>
                <a:spcPts val="0"/>
              </a:spcBef>
              <a:spcAft>
                <a:spcPts val="0"/>
              </a:spcAft>
              <a:buClr>
                <a:srgbClr val="000000"/>
              </a:buClr>
              <a:buSzPts val="2500"/>
              <a:buFont typeface="Arial"/>
              <a:buNone/>
            </a:pPr>
            <a:r>
              <a:t/>
            </a:r>
            <a:endParaRPr b="0" i="0" sz="2900" u="none" cap="none" strike="noStrike">
              <a:solidFill>
                <a:schemeClr val="dk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11" name="Shape 111"/>
        <p:cNvGrpSpPr/>
        <p:nvPr/>
      </p:nvGrpSpPr>
      <p:grpSpPr>
        <a:xfrm>
          <a:off x="0" y="0"/>
          <a:ext cx="0" cy="0"/>
          <a:chOff x="0" y="0"/>
          <a:chExt cx="0" cy="0"/>
        </a:xfrm>
      </p:grpSpPr>
      <p:sp>
        <p:nvSpPr>
          <p:cNvPr id="112" name="Google Shape;112;p3"/>
          <p:cNvSpPr/>
          <p:nvPr/>
        </p:nvSpPr>
        <p:spPr>
          <a:xfrm>
            <a:off x="396882" y="280374"/>
            <a:ext cx="11438793" cy="1844256"/>
          </a:xfrm>
          <a:prstGeom prst="rect">
            <a:avLst/>
          </a:prstGeom>
          <a:solidFill>
            <a:srgbClr val="404040"/>
          </a:solidFill>
          <a:ln cap="sq" cmpd="thinThick" w="127000">
            <a:solidFill>
              <a:srgbClr val="40404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13" name="Google Shape;113;p3"/>
          <p:cNvSpPr txBox="1"/>
          <p:nvPr>
            <p:ph type="title"/>
          </p:nvPr>
        </p:nvSpPr>
        <p:spPr>
          <a:xfrm>
            <a:off x="546351" y="433545"/>
            <a:ext cx="11139854" cy="930447"/>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rgbClr val="FFFFFF"/>
              </a:buClr>
              <a:buSzPts val="5400"/>
              <a:buFont typeface="Calibri"/>
              <a:buNone/>
            </a:pPr>
            <a:r>
              <a:rPr lang="en-US" sz="5400">
                <a:solidFill>
                  <a:srgbClr val="FFFFFF"/>
                </a:solidFill>
              </a:rPr>
              <a:t>Age of Farmers/Farm Operators</a:t>
            </a:r>
            <a:endParaRPr/>
          </a:p>
        </p:txBody>
      </p:sp>
      <p:cxnSp>
        <p:nvCxnSpPr>
          <p:cNvPr id="114" name="Google Shape;114;p3"/>
          <p:cNvCxnSpPr/>
          <p:nvPr/>
        </p:nvCxnSpPr>
        <p:spPr>
          <a:xfrm>
            <a:off x="2230078" y="1522292"/>
            <a:ext cx="7772400" cy="0"/>
          </a:xfrm>
          <a:prstGeom prst="straightConnector1">
            <a:avLst/>
          </a:prstGeom>
          <a:noFill/>
          <a:ln cap="flat" cmpd="sng" w="22225">
            <a:solidFill>
              <a:srgbClr val="D9D9D9"/>
            </a:solidFill>
            <a:prstDash val="solid"/>
            <a:miter lim="800000"/>
            <a:headEnd len="sm" w="sm" type="none"/>
            <a:tailEnd len="sm" w="sm" type="none"/>
          </a:ln>
        </p:spPr>
      </p:cxnSp>
      <p:pic>
        <p:nvPicPr>
          <p:cNvPr id="115" name="Google Shape;115;p3"/>
          <p:cNvPicPr preferRelativeResize="0"/>
          <p:nvPr/>
        </p:nvPicPr>
        <p:blipFill rotWithShape="1">
          <a:blip r:embed="rId3">
            <a:alphaModFix/>
          </a:blip>
          <a:srcRect b="0" l="0" r="0" t="0"/>
          <a:stretch/>
        </p:blipFill>
        <p:spPr>
          <a:xfrm>
            <a:off x="3146468" y="2516500"/>
            <a:ext cx="5899070" cy="39524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52" name="Shape 352"/>
        <p:cNvGrpSpPr/>
        <p:nvPr/>
      </p:nvGrpSpPr>
      <p:grpSpPr>
        <a:xfrm>
          <a:off x="0" y="0"/>
          <a:ext cx="0" cy="0"/>
          <a:chOff x="0" y="0"/>
          <a:chExt cx="0" cy="0"/>
        </a:xfrm>
      </p:grpSpPr>
      <p:sp>
        <p:nvSpPr>
          <p:cNvPr id="353" name="Google Shape;353;p17"/>
          <p:cNvSpPr/>
          <p:nvPr/>
        </p:nvSpPr>
        <p:spPr>
          <a:xfrm>
            <a:off x="396882" y="280374"/>
            <a:ext cx="11438793" cy="1844256"/>
          </a:xfrm>
          <a:prstGeom prst="rect">
            <a:avLst/>
          </a:prstGeom>
          <a:solidFill>
            <a:srgbClr val="404040"/>
          </a:solidFill>
          <a:ln cap="sq" cmpd="thinThick" w="127000">
            <a:solidFill>
              <a:srgbClr val="40404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54" name="Google Shape;354;p17"/>
          <p:cNvSpPr txBox="1"/>
          <p:nvPr>
            <p:ph type="title"/>
          </p:nvPr>
        </p:nvSpPr>
        <p:spPr>
          <a:xfrm>
            <a:off x="546351" y="433545"/>
            <a:ext cx="11139854" cy="930447"/>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rgbClr val="FFFFFF"/>
              </a:buClr>
              <a:buSzPts val="5400"/>
              <a:buFont typeface="Calibri"/>
              <a:buNone/>
            </a:pPr>
            <a:r>
              <a:rPr lang="en-US" sz="5400">
                <a:solidFill>
                  <a:srgbClr val="FFFFFF"/>
                </a:solidFill>
              </a:rPr>
              <a:t>Apiculture</a:t>
            </a:r>
            <a:endParaRPr/>
          </a:p>
        </p:txBody>
      </p:sp>
      <p:cxnSp>
        <p:nvCxnSpPr>
          <p:cNvPr id="355" name="Google Shape;355;p17"/>
          <p:cNvCxnSpPr/>
          <p:nvPr/>
        </p:nvCxnSpPr>
        <p:spPr>
          <a:xfrm>
            <a:off x="2230078" y="1522292"/>
            <a:ext cx="7772400" cy="0"/>
          </a:xfrm>
          <a:prstGeom prst="straightConnector1">
            <a:avLst/>
          </a:prstGeom>
          <a:noFill/>
          <a:ln cap="flat" cmpd="sng" w="22225">
            <a:solidFill>
              <a:srgbClr val="D9D9D9"/>
            </a:solidFill>
            <a:prstDash val="solid"/>
            <a:miter lim="800000"/>
            <a:headEnd len="sm" w="sm" type="none"/>
            <a:tailEnd len="sm" w="sm" type="none"/>
          </a:ln>
        </p:spPr>
      </p:cxnSp>
      <p:pic>
        <p:nvPicPr>
          <p:cNvPr id="356" name="Google Shape;356;p17"/>
          <p:cNvPicPr preferRelativeResize="0"/>
          <p:nvPr/>
        </p:nvPicPr>
        <p:blipFill rotWithShape="1">
          <a:blip r:embed="rId3">
            <a:alphaModFix/>
          </a:blip>
          <a:srcRect b="0" l="0" r="0" t="0"/>
          <a:stretch/>
        </p:blipFill>
        <p:spPr>
          <a:xfrm>
            <a:off x="3368042" y="2855975"/>
            <a:ext cx="5455917" cy="3266323"/>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60" name="Shape 360"/>
        <p:cNvGrpSpPr/>
        <p:nvPr/>
      </p:nvGrpSpPr>
      <p:grpSpPr>
        <a:xfrm>
          <a:off x="0" y="0"/>
          <a:ext cx="0" cy="0"/>
          <a:chOff x="0" y="0"/>
          <a:chExt cx="0" cy="0"/>
        </a:xfrm>
      </p:grpSpPr>
      <p:sp>
        <p:nvSpPr>
          <p:cNvPr id="361" name="Google Shape;361;g13b9b866df2_0_24"/>
          <p:cNvSpPr/>
          <p:nvPr/>
        </p:nvSpPr>
        <p:spPr>
          <a:xfrm>
            <a:off x="376650" y="205425"/>
            <a:ext cx="11438700" cy="1409700"/>
          </a:xfrm>
          <a:prstGeom prst="rect">
            <a:avLst/>
          </a:prstGeom>
          <a:solidFill>
            <a:schemeClr val="accent1"/>
          </a:solidFill>
          <a:ln cap="sq" cmpd="thinThick" w="127000">
            <a:solidFill>
              <a:srgbClr val="40404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62" name="Google Shape;362;g13b9b866df2_0_24"/>
          <p:cNvSpPr txBox="1"/>
          <p:nvPr>
            <p:ph type="title"/>
          </p:nvPr>
        </p:nvSpPr>
        <p:spPr>
          <a:xfrm>
            <a:off x="675451" y="321120"/>
            <a:ext cx="11139900" cy="9303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rgbClr val="FFFFFF"/>
              </a:buClr>
              <a:buSzPts val="5400"/>
              <a:buFont typeface="Calibri"/>
              <a:buNone/>
            </a:pPr>
            <a:r>
              <a:rPr lang="en-US" sz="5400">
                <a:solidFill>
                  <a:srgbClr val="FFFFFF"/>
                </a:solidFill>
              </a:rPr>
              <a:t>Apiculture</a:t>
            </a:r>
            <a:endParaRPr/>
          </a:p>
        </p:txBody>
      </p:sp>
      <p:cxnSp>
        <p:nvCxnSpPr>
          <p:cNvPr id="363" name="Google Shape;363;g13b9b866df2_0_24"/>
          <p:cNvCxnSpPr/>
          <p:nvPr/>
        </p:nvCxnSpPr>
        <p:spPr>
          <a:xfrm>
            <a:off x="2230078" y="1522292"/>
            <a:ext cx="7772400" cy="0"/>
          </a:xfrm>
          <a:prstGeom prst="straightConnector1">
            <a:avLst/>
          </a:prstGeom>
          <a:noFill/>
          <a:ln cap="flat" cmpd="sng" w="22225">
            <a:solidFill>
              <a:srgbClr val="D9D9D9"/>
            </a:solidFill>
            <a:prstDash val="solid"/>
            <a:miter lim="800000"/>
            <a:headEnd len="sm" w="sm" type="none"/>
            <a:tailEnd len="sm" w="sm" type="none"/>
          </a:ln>
        </p:spPr>
      </p:cxnSp>
      <p:sp>
        <p:nvSpPr>
          <p:cNvPr id="364" name="Google Shape;364;g13b9b866df2_0_24"/>
          <p:cNvSpPr txBox="1"/>
          <p:nvPr/>
        </p:nvSpPr>
        <p:spPr>
          <a:xfrm>
            <a:off x="1194925" y="2282900"/>
            <a:ext cx="70440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365" name="Google Shape;365;g13b9b866df2_0_24"/>
          <p:cNvSpPr txBox="1"/>
          <p:nvPr/>
        </p:nvSpPr>
        <p:spPr>
          <a:xfrm>
            <a:off x="143250" y="1615125"/>
            <a:ext cx="11943300" cy="4032900"/>
          </a:xfrm>
          <a:prstGeom prst="rect">
            <a:avLst/>
          </a:prstGeom>
          <a:noFill/>
          <a:ln>
            <a:noFill/>
          </a:ln>
        </p:spPr>
        <p:txBody>
          <a:bodyPr anchorCtr="0" anchor="t" bIns="91425" lIns="91425" spcFirstLastPara="1" rIns="91425" wrap="square" tIns="91425">
            <a:spAutoFit/>
          </a:bodyPr>
          <a:lstStyle/>
          <a:p>
            <a:pPr indent="-387350" lvl="0" marL="457200" marR="0" rtl="0" algn="l">
              <a:lnSpc>
                <a:spcPct val="100000"/>
              </a:lnSpc>
              <a:spcBef>
                <a:spcPts val="0"/>
              </a:spcBef>
              <a:spcAft>
                <a:spcPts val="0"/>
              </a:spcAft>
              <a:buClr>
                <a:schemeClr val="dk1"/>
              </a:buClr>
              <a:buSzPts val="2500"/>
              <a:buFont typeface="Calibri"/>
              <a:buChar char="●"/>
            </a:pPr>
            <a:r>
              <a:rPr b="0" i="0" lang="en-US" sz="2500" u="none" cap="none" strike="noStrike">
                <a:solidFill>
                  <a:schemeClr val="dk1"/>
                </a:solidFill>
                <a:latin typeface="Calibri"/>
                <a:ea typeface="Calibri"/>
                <a:cs typeface="Calibri"/>
                <a:sym typeface="Calibri"/>
              </a:rPr>
              <a:t>TLB farms with honeybee colonies on the rise from 2001-2016, before declining between 2016 and 2021. </a:t>
            </a:r>
            <a:endParaRPr b="0" i="0" sz="2500" u="none" cap="none" strike="noStrike">
              <a:solidFill>
                <a:schemeClr val="dk1"/>
              </a:solidFill>
              <a:latin typeface="Calibri"/>
              <a:ea typeface="Calibri"/>
              <a:cs typeface="Calibri"/>
              <a:sym typeface="Calibri"/>
            </a:endParaRPr>
          </a:p>
          <a:p>
            <a:pPr indent="-387350" lvl="0" marL="457200" marR="0" rtl="0" algn="l">
              <a:lnSpc>
                <a:spcPct val="100000"/>
              </a:lnSpc>
              <a:spcBef>
                <a:spcPts val="0"/>
              </a:spcBef>
              <a:spcAft>
                <a:spcPts val="0"/>
              </a:spcAft>
              <a:buClr>
                <a:schemeClr val="dk1"/>
              </a:buClr>
              <a:buSzPts val="2500"/>
              <a:buFont typeface="Calibri"/>
              <a:buChar char="●"/>
            </a:pPr>
            <a:r>
              <a:rPr b="0" i="0" lang="en-US" sz="2500" u="none" cap="none" strike="noStrike">
                <a:solidFill>
                  <a:schemeClr val="dk1"/>
                </a:solidFill>
                <a:latin typeface="Calibri"/>
                <a:ea typeface="Calibri"/>
                <a:cs typeface="Calibri"/>
                <a:sym typeface="Calibri"/>
              </a:rPr>
              <a:t>In 2021, there 166 farms reporting, compared to 112 in 2001</a:t>
            </a:r>
            <a:endParaRPr b="0" i="0" sz="2500" u="none" cap="none" strike="noStrike">
              <a:solidFill>
                <a:schemeClr val="dk1"/>
              </a:solidFill>
              <a:latin typeface="Calibri"/>
              <a:ea typeface="Calibri"/>
              <a:cs typeface="Calibri"/>
              <a:sym typeface="Calibri"/>
            </a:endParaRPr>
          </a:p>
          <a:p>
            <a:pPr indent="-387350" lvl="0" marL="457200" marR="0" rtl="0" algn="l">
              <a:lnSpc>
                <a:spcPct val="100000"/>
              </a:lnSpc>
              <a:spcBef>
                <a:spcPts val="0"/>
              </a:spcBef>
              <a:spcAft>
                <a:spcPts val="0"/>
              </a:spcAft>
              <a:buClr>
                <a:schemeClr val="dk1"/>
              </a:buClr>
              <a:buSzPts val="2500"/>
              <a:buFont typeface="Calibri"/>
              <a:buChar char="●"/>
            </a:pPr>
            <a:r>
              <a:rPr lang="en-US" sz="2500">
                <a:solidFill>
                  <a:schemeClr val="dk1"/>
                </a:solidFill>
                <a:latin typeface="Calibri"/>
                <a:ea typeface="Calibri"/>
                <a:cs typeface="Calibri"/>
                <a:sym typeface="Calibri"/>
              </a:rPr>
              <a:t>TLB </a:t>
            </a:r>
            <a:r>
              <a:rPr b="0" i="0" lang="en-US" sz="2500" u="none" cap="none" strike="noStrike">
                <a:solidFill>
                  <a:schemeClr val="dk1"/>
                </a:solidFill>
                <a:latin typeface="Calibri"/>
                <a:ea typeface="Calibri"/>
                <a:cs typeface="Calibri"/>
                <a:sym typeface="Calibri"/>
              </a:rPr>
              <a:t>dropped more than 50%. </a:t>
            </a:r>
            <a:endParaRPr b="0" i="0" sz="2500" u="none" cap="none" strike="noStrike">
              <a:solidFill>
                <a:schemeClr val="dk1"/>
              </a:solidFill>
              <a:latin typeface="Calibri"/>
              <a:ea typeface="Calibri"/>
              <a:cs typeface="Calibri"/>
              <a:sym typeface="Calibri"/>
            </a:endParaRPr>
          </a:p>
          <a:p>
            <a:pPr indent="-387350" lvl="0" marL="457200" marR="0" rtl="0" algn="l">
              <a:lnSpc>
                <a:spcPct val="100000"/>
              </a:lnSpc>
              <a:spcBef>
                <a:spcPts val="0"/>
              </a:spcBef>
              <a:spcAft>
                <a:spcPts val="0"/>
              </a:spcAft>
              <a:buClr>
                <a:schemeClr val="dk1"/>
              </a:buClr>
              <a:buSzPts val="2500"/>
              <a:buFont typeface="Calibri"/>
              <a:buChar char="●"/>
            </a:pPr>
            <a:r>
              <a:rPr b="0" i="0" lang="en-US" sz="2500" u="none" cap="none" strike="noStrike">
                <a:solidFill>
                  <a:schemeClr val="dk1"/>
                </a:solidFill>
                <a:latin typeface="Calibri"/>
                <a:ea typeface="Calibri"/>
                <a:cs typeface="Calibri"/>
                <a:sym typeface="Calibri"/>
              </a:rPr>
              <a:t>Trent Hills (+12), Selwyn (+9), Ramara (+6) and Kawartha Lakes (+5) had the largest increases in farms reporting colonies of honeybees kept from 2001 to 2021</a:t>
            </a:r>
            <a:endParaRPr b="0" i="0" sz="2500" u="none" cap="none" strike="noStrike">
              <a:solidFill>
                <a:schemeClr val="dk1"/>
              </a:solidFill>
              <a:latin typeface="Calibri"/>
              <a:ea typeface="Calibri"/>
              <a:cs typeface="Calibri"/>
              <a:sym typeface="Calibri"/>
            </a:endParaRPr>
          </a:p>
          <a:p>
            <a:pPr indent="-387350" lvl="0" marL="457200" marR="0" rtl="0" algn="l">
              <a:lnSpc>
                <a:spcPct val="100000"/>
              </a:lnSpc>
              <a:spcBef>
                <a:spcPts val="0"/>
              </a:spcBef>
              <a:spcAft>
                <a:spcPts val="0"/>
              </a:spcAft>
              <a:buClr>
                <a:schemeClr val="dk1"/>
              </a:buClr>
              <a:buSzPts val="2500"/>
              <a:buFont typeface="Calibri"/>
              <a:buChar char="●"/>
            </a:pPr>
            <a:r>
              <a:rPr b="0" i="0" lang="en-US" sz="2500" u="none" cap="none" strike="noStrike">
                <a:solidFill>
                  <a:schemeClr val="dk1"/>
                </a:solidFill>
                <a:latin typeface="Calibri"/>
                <a:ea typeface="Calibri"/>
                <a:cs typeface="Calibri"/>
                <a:sym typeface="Calibri"/>
              </a:rPr>
              <a:t>KL has by far the most farms reporting colonies, with 33 as of the 2021 census. </a:t>
            </a:r>
            <a:endParaRPr b="0" i="0" sz="2500" u="none" cap="none" strike="noStrike">
              <a:solidFill>
                <a:schemeClr val="dk1"/>
              </a:solidFill>
              <a:latin typeface="Calibri"/>
              <a:ea typeface="Calibri"/>
              <a:cs typeface="Calibri"/>
              <a:sym typeface="Calibri"/>
            </a:endParaRPr>
          </a:p>
          <a:p>
            <a:pPr indent="-387350" lvl="0" marL="457200" marR="0" rtl="0" algn="l">
              <a:lnSpc>
                <a:spcPct val="100000"/>
              </a:lnSpc>
              <a:spcBef>
                <a:spcPts val="0"/>
              </a:spcBef>
              <a:spcAft>
                <a:spcPts val="0"/>
              </a:spcAft>
              <a:buClr>
                <a:schemeClr val="dk1"/>
              </a:buClr>
              <a:buSzPts val="2500"/>
              <a:buFont typeface="Calibri"/>
              <a:buChar char="●"/>
            </a:pPr>
            <a:r>
              <a:rPr b="0" i="0" lang="en-US" sz="2500" u="none" cap="none" strike="noStrike">
                <a:solidFill>
                  <a:schemeClr val="dk1"/>
                </a:solidFill>
                <a:latin typeface="Calibri"/>
                <a:ea typeface="Calibri"/>
                <a:cs typeface="Calibri"/>
                <a:sym typeface="Calibri"/>
              </a:rPr>
              <a:t>Severn, Trent Hills, Selwyn, Rideau Lakes, Lanark Highlands and Stone Mills range between 7 and 12 farms reporting colonies each</a:t>
            </a:r>
            <a:endParaRPr b="0" i="0" sz="2500" u="none" cap="none" strike="noStrike">
              <a:solidFill>
                <a:schemeClr val="dk1"/>
              </a:solidFill>
              <a:latin typeface="Calibri"/>
              <a:ea typeface="Calibri"/>
              <a:cs typeface="Calibri"/>
              <a:sym typeface="Calibri"/>
            </a:endParaRPr>
          </a:p>
          <a:p>
            <a:pPr indent="0" lvl="0" marL="457200" marR="0" rtl="0" algn="l">
              <a:lnSpc>
                <a:spcPct val="100000"/>
              </a:lnSpc>
              <a:spcBef>
                <a:spcPts val="0"/>
              </a:spcBef>
              <a:spcAft>
                <a:spcPts val="0"/>
              </a:spcAft>
              <a:buClr>
                <a:srgbClr val="000000"/>
              </a:buClr>
              <a:buSzPts val="2500"/>
              <a:buFont typeface="Arial"/>
              <a:buNone/>
            </a:pPr>
            <a:r>
              <a:t/>
            </a:r>
            <a:endParaRPr b="0" i="0" sz="2500" u="none" cap="none" strike="noStrike">
              <a:solidFill>
                <a:schemeClr val="dk1"/>
              </a:solidFill>
              <a:latin typeface="Calibri"/>
              <a:ea typeface="Calibri"/>
              <a:cs typeface="Calibri"/>
              <a:sym typeface="Calibri"/>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69" name="Shape 369"/>
        <p:cNvGrpSpPr/>
        <p:nvPr/>
      </p:nvGrpSpPr>
      <p:grpSpPr>
        <a:xfrm>
          <a:off x="0" y="0"/>
          <a:ext cx="0" cy="0"/>
          <a:chOff x="0" y="0"/>
          <a:chExt cx="0" cy="0"/>
        </a:xfrm>
      </p:grpSpPr>
      <p:sp>
        <p:nvSpPr>
          <p:cNvPr id="370" name="Google Shape;370;p18"/>
          <p:cNvSpPr/>
          <p:nvPr/>
        </p:nvSpPr>
        <p:spPr>
          <a:xfrm>
            <a:off x="396882" y="280374"/>
            <a:ext cx="11438793" cy="1844256"/>
          </a:xfrm>
          <a:prstGeom prst="rect">
            <a:avLst/>
          </a:prstGeom>
          <a:solidFill>
            <a:srgbClr val="404040"/>
          </a:solidFill>
          <a:ln cap="sq" cmpd="thinThick" w="127000">
            <a:solidFill>
              <a:srgbClr val="40404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71" name="Google Shape;371;p18"/>
          <p:cNvSpPr txBox="1"/>
          <p:nvPr>
            <p:ph type="title"/>
          </p:nvPr>
        </p:nvSpPr>
        <p:spPr>
          <a:xfrm>
            <a:off x="546351" y="433545"/>
            <a:ext cx="11139854" cy="930447"/>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rgbClr val="FFFFFF"/>
              </a:buClr>
              <a:buSzPts val="5400"/>
              <a:buFont typeface="Calibri"/>
              <a:buNone/>
            </a:pPr>
            <a:r>
              <a:rPr lang="en-US" sz="5400">
                <a:solidFill>
                  <a:srgbClr val="FFFFFF"/>
                </a:solidFill>
              </a:rPr>
              <a:t>Maple Syrup</a:t>
            </a:r>
            <a:endParaRPr/>
          </a:p>
        </p:txBody>
      </p:sp>
      <p:cxnSp>
        <p:nvCxnSpPr>
          <p:cNvPr id="372" name="Google Shape;372;p18"/>
          <p:cNvCxnSpPr/>
          <p:nvPr/>
        </p:nvCxnSpPr>
        <p:spPr>
          <a:xfrm>
            <a:off x="2230078" y="1522292"/>
            <a:ext cx="7772400" cy="0"/>
          </a:xfrm>
          <a:prstGeom prst="straightConnector1">
            <a:avLst/>
          </a:prstGeom>
          <a:noFill/>
          <a:ln cap="flat" cmpd="sng" w="22225">
            <a:solidFill>
              <a:srgbClr val="D9D9D9"/>
            </a:solidFill>
            <a:prstDash val="solid"/>
            <a:miter lim="800000"/>
            <a:headEnd len="sm" w="sm" type="none"/>
            <a:tailEnd len="sm" w="sm" type="none"/>
          </a:ln>
        </p:spPr>
      </p:cxnSp>
      <p:pic>
        <p:nvPicPr>
          <p:cNvPr id="373" name="Google Shape;373;p18"/>
          <p:cNvPicPr preferRelativeResize="0"/>
          <p:nvPr/>
        </p:nvPicPr>
        <p:blipFill rotWithShape="1">
          <a:blip r:embed="rId3">
            <a:alphaModFix/>
          </a:blip>
          <a:srcRect b="0" l="0" r="0" t="0"/>
          <a:stretch/>
        </p:blipFill>
        <p:spPr>
          <a:xfrm>
            <a:off x="331567" y="2741122"/>
            <a:ext cx="5455917" cy="3369028"/>
          </a:xfrm>
          <a:prstGeom prst="rect">
            <a:avLst/>
          </a:prstGeom>
          <a:noFill/>
          <a:ln>
            <a:noFill/>
          </a:ln>
        </p:spPr>
      </p:pic>
      <p:cxnSp>
        <p:nvCxnSpPr>
          <p:cNvPr id="374" name="Google Shape;374;p18"/>
          <p:cNvCxnSpPr/>
          <p:nvPr/>
        </p:nvCxnSpPr>
        <p:spPr>
          <a:xfrm>
            <a:off x="6116278" y="2596836"/>
            <a:ext cx="0" cy="3657600"/>
          </a:xfrm>
          <a:prstGeom prst="straightConnector1">
            <a:avLst/>
          </a:prstGeom>
          <a:noFill/>
          <a:ln cap="flat" cmpd="dbl" w="101600">
            <a:solidFill>
              <a:srgbClr val="595959"/>
            </a:solidFill>
            <a:prstDash val="solid"/>
            <a:miter lim="800000"/>
            <a:headEnd len="sm" w="sm" type="none"/>
            <a:tailEnd len="sm" w="sm" type="none"/>
          </a:ln>
        </p:spPr>
      </p:cxnSp>
      <p:pic>
        <p:nvPicPr>
          <p:cNvPr id="375" name="Google Shape;375;p18"/>
          <p:cNvPicPr preferRelativeResize="0"/>
          <p:nvPr/>
        </p:nvPicPr>
        <p:blipFill rotWithShape="1">
          <a:blip r:embed="rId4">
            <a:alphaModFix/>
          </a:blip>
          <a:srcRect b="0" l="0" r="0" t="0"/>
          <a:stretch/>
        </p:blipFill>
        <p:spPr>
          <a:xfrm>
            <a:off x="6445073" y="2850240"/>
            <a:ext cx="5455917" cy="3150792"/>
          </a:xfrm>
          <a:prstGeom prst="rect">
            <a:avLst/>
          </a:prstGeom>
          <a:noFill/>
          <a:ln>
            <a:noFill/>
          </a:ln>
        </p:spPr>
      </p:pic>
      <p:sp>
        <p:nvSpPr>
          <p:cNvPr id="376" name="Google Shape;376;p18"/>
          <p:cNvSpPr/>
          <p:nvPr/>
        </p:nvSpPr>
        <p:spPr>
          <a:xfrm>
            <a:off x="3396350" y="3964225"/>
            <a:ext cx="711300" cy="19431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80" name="Shape 380"/>
        <p:cNvGrpSpPr/>
        <p:nvPr/>
      </p:nvGrpSpPr>
      <p:grpSpPr>
        <a:xfrm>
          <a:off x="0" y="0"/>
          <a:ext cx="0" cy="0"/>
          <a:chOff x="0" y="0"/>
          <a:chExt cx="0" cy="0"/>
        </a:xfrm>
      </p:grpSpPr>
      <p:sp>
        <p:nvSpPr>
          <p:cNvPr id="381" name="Google Shape;381;g13b9b866df2_0_40"/>
          <p:cNvSpPr/>
          <p:nvPr/>
        </p:nvSpPr>
        <p:spPr>
          <a:xfrm>
            <a:off x="526050" y="19775"/>
            <a:ext cx="11438700" cy="1409700"/>
          </a:xfrm>
          <a:prstGeom prst="rect">
            <a:avLst/>
          </a:prstGeom>
          <a:solidFill>
            <a:schemeClr val="accent1"/>
          </a:solidFill>
          <a:ln cap="sq" cmpd="thinThick" w="127000">
            <a:solidFill>
              <a:srgbClr val="40404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82" name="Google Shape;382;g13b9b866df2_0_40"/>
          <p:cNvSpPr txBox="1"/>
          <p:nvPr>
            <p:ph type="title"/>
          </p:nvPr>
        </p:nvSpPr>
        <p:spPr>
          <a:xfrm>
            <a:off x="675451" y="321120"/>
            <a:ext cx="11139900" cy="9303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rgbClr val="FFFFFF"/>
              </a:buClr>
              <a:buSzPts val="5400"/>
              <a:buFont typeface="Calibri"/>
              <a:buNone/>
            </a:pPr>
            <a:r>
              <a:rPr lang="en-US" sz="5400">
                <a:solidFill>
                  <a:srgbClr val="FFFFFF"/>
                </a:solidFill>
              </a:rPr>
              <a:t>Maple Syrup</a:t>
            </a:r>
            <a:endParaRPr/>
          </a:p>
        </p:txBody>
      </p:sp>
      <p:cxnSp>
        <p:nvCxnSpPr>
          <p:cNvPr id="383" name="Google Shape;383;g13b9b866df2_0_40"/>
          <p:cNvCxnSpPr/>
          <p:nvPr/>
        </p:nvCxnSpPr>
        <p:spPr>
          <a:xfrm>
            <a:off x="2230078" y="1522292"/>
            <a:ext cx="7772400" cy="0"/>
          </a:xfrm>
          <a:prstGeom prst="straightConnector1">
            <a:avLst/>
          </a:prstGeom>
          <a:noFill/>
          <a:ln cap="flat" cmpd="sng" w="22225">
            <a:solidFill>
              <a:srgbClr val="D9D9D9"/>
            </a:solidFill>
            <a:prstDash val="solid"/>
            <a:miter lim="800000"/>
            <a:headEnd len="sm" w="sm" type="none"/>
            <a:tailEnd len="sm" w="sm" type="none"/>
          </a:ln>
        </p:spPr>
      </p:cxnSp>
      <p:sp>
        <p:nvSpPr>
          <p:cNvPr id="384" name="Google Shape;384;g13b9b866df2_0_40"/>
          <p:cNvSpPr txBox="1"/>
          <p:nvPr/>
        </p:nvSpPr>
        <p:spPr>
          <a:xfrm>
            <a:off x="1194925" y="2282900"/>
            <a:ext cx="70440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385" name="Google Shape;385;g13b9b866df2_0_40"/>
          <p:cNvSpPr txBox="1"/>
          <p:nvPr/>
        </p:nvSpPr>
        <p:spPr>
          <a:xfrm>
            <a:off x="675450" y="1615125"/>
            <a:ext cx="11139900" cy="4032900"/>
          </a:xfrm>
          <a:prstGeom prst="rect">
            <a:avLst/>
          </a:prstGeom>
          <a:noFill/>
          <a:ln>
            <a:noFill/>
          </a:ln>
        </p:spPr>
        <p:txBody>
          <a:bodyPr anchorCtr="0" anchor="t" bIns="91425" lIns="91425" spcFirstLastPara="1" rIns="91425" wrap="square" tIns="91425">
            <a:spAutoFit/>
          </a:bodyPr>
          <a:lstStyle/>
          <a:p>
            <a:pPr indent="-387350" lvl="0" marL="457200" marR="0" rtl="0" algn="l">
              <a:lnSpc>
                <a:spcPct val="100000"/>
              </a:lnSpc>
              <a:spcBef>
                <a:spcPts val="0"/>
              </a:spcBef>
              <a:spcAft>
                <a:spcPts val="0"/>
              </a:spcAft>
              <a:buClr>
                <a:schemeClr val="dk1"/>
              </a:buClr>
              <a:buSzPts val="2500"/>
              <a:buFont typeface="Calibri"/>
              <a:buChar char="●"/>
            </a:pPr>
            <a:r>
              <a:rPr b="0" i="0" lang="en-US" sz="2500" u="none" cap="none" strike="noStrike">
                <a:solidFill>
                  <a:schemeClr val="dk1"/>
                </a:solidFill>
                <a:latin typeface="Calibri"/>
                <a:ea typeface="Calibri"/>
                <a:cs typeface="Calibri"/>
                <a:sym typeface="Calibri"/>
              </a:rPr>
              <a:t>Maple taps in TLB were steadily on the rise in TLB from 2001-2016 (+33%), with at least 33 new farms reporting taps in each census during that period, before declining by 138 between 2016 and 2021 (-28%)</a:t>
            </a:r>
            <a:endParaRPr b="0" i="0" sz="2500" u="none" cap="none" strike="noStrike">
              <a:solidFill>
                <a:schemeClr val="dk1"/>
              </a:solidFill>
              <a:latin typeface="Calibri"/>
              <a:ea typeface="Calibri"/>
              <a:cs typeface="Calibri"/>
              <a:sym typeface="Calibri"/>
            </a:endParaRPr>
          </a:p>
          <a:p>
            <a:pPr indent="-387350" lvl="0" marL="457200" marR="0" rtl="0" algn="l">
              <a:lnSpc>
                <a:spcPct val="100000"/>
              </a:lnSpc>
              <a:spcBef>
                <a:spcPts val="0"/>
              </a:spcBef>
              <a:spcAft>
                <a:spcPts val="0"/>
              </a:spcAft>
              <a:buClr>
                <a:schemeClr val="dk1"/>
              </a:buClr>
              <a:buSzPts val="2500"/>
              <a:buFont typeface="Calibri"/>
              <a:buChar char="●"/>
            </a:pPr>
            <a:r>
              <a:rPr b="0" i="0" lang="en-US" sz="2500" u="none" cap="none" strike="noStrike">
                <a:solidFill>
                  <a:schemeClr val="dk1"/>
                </a:solidFill>
                <a:latin typeface="Calibri"/>
                <a:ea typeface="Calibri"/>
                <a:cs typeface="Calibri"/>
                <a:sym typeface="Calibri"/>
              </a:rPr>
              <a:t>28% of all new farms with maple taps in Ontario from 2001 to 2016 came from TLB</a:t>
            </a:r>
            <a:endParaRPr b="0" i="0" sz="2500" u="none" cap="none" strike="noStrike">
              <a:solidFill>
                <a:schemeClr val="dk1"/>
              </a:solidFill>
              <a:latin typeface="Calibri"/>
              <a:ea typeface="Calibri"/>
              <a:cs typeface="Calibri"/>
              <a:sym typeface="Calibri"/>
            </a:endParaRPr>
          </a:p>
          <a:p>
            <a:pPr indent="-387350" lvl="0" marL="457200" marR="0" rtl="0" algn="l">
              <a:lnSpc>
                <a:spcPct val="100000"/>
              </a:lnSpc>
              <a:spcBef>
                <a:spcPts val="0"/>
              </a:spcBef>
              <a:spcAft>
                <a:spcPts val="0"/>
              </a:spcAft>
              <a:buClr>
                <a:schemeClr val="dk1"/>
              </a:buClr>
              <a:buSzPts val="2500"/>
              <a:buFont typeface="Calibri"/>
              <a:buChar char="●"/>
            </a:pPr>
            <a:r>
              <a:rPr b="0" i="0" lang="en-US" sz="2500" u="none" cap="none" strike="noStrike">
                <a:solidFill>
                  <a:schemeClr val="dk1"/>
                </a:solidFill>
                <a:latin typeface="Calibri"/>
                <a:ea typeface="Calibri"/>
                <a:cs typeface="Calibri"/>
                <a:sym typeface="Calibri"/>
              </a:rPr>
              <a:t>The most farms with maple taps in TLB can be found in KL (66), Lanark Highlands (34), and Trent Hills (23).</a:t>
            </a:r>
            <a:endParaRPr b="0" i="0" sz="2500" u="none" cap="none" strike="noStrike">
              <a:solidFill>
                <a:schemeClr val="dk1"/>
              </a:solidFill>
              <a:latin typeface="Calibri"/>
              <a:ea typeface="Calibri"/>
              <a:cs typeface="Calibri"/>
              <a:sym typeface="Calibri"/>
            </a:endParaRPr>
          </a:p>
          <a:p>
            <a:pPr indent="-387350" lvl="0" marL="457200" marR="0" rtl="0" algn="l">
              <a:lnSpc>
                <a:spcPct val="100000"/>
              </a:lnSpc>
              <a:spcBef>
                <a:spcPts val="0"/>
              </a:spcBef>
              <a:spcAft>
                <a:spcPts val="0"/>
              </a:spcAft>
              <a:buClr>
                <a:schemeClr val="dk1"/>
              </a:buClr>
              <a:buSzPts val="2500"/>
              <a:buFont typeface="Calibri"/>
              <a:buChar char="●"/>
            </a:pPr>
            <a:r>
              <a:rPr b="0" i="0" lang="en-US" sz="2500" u="none" cap="none" strike="noStrike">
                <a:solidFill>
                  <a:schemeClr val="dk1"/>
                </a:solidFill>
                <a:latin typeface="Calibri"/>
                <a:ea typeface="Calibri"/>
                <a:cs typeface="Calibri"/>
                <a:sym typeface="Calibri"/>
              </a:rPr>
              <a:t>Rideau Lakes has declined by 25 farms with taps, while Trent Hills has gained 23 farms with taps (2001-2021)</a:t>
            </a:r>
            <a:endParaRPr b="0" i="0" sz="2500" u="none" cap="none" strike="noStrike">
              <a:solidFill>
                <a:schemeClr val="dk1"/>
              </a:solidFill>
              <a:latin typeface="Calibri"/>
              <a:ea typeface="Calibri"/>
              <a:cs typeface="Calibri"/>
              <a:sym typeface="Calibri"/>
            </a:endParaRPr>
          </a:p>
          <a:p>
            <a:pPr indent="0" lvl="0" marL="457200" marR="0" rtl="0" algn="l">
              <a:lnSpc>
                <a:spcPct val="100000"/>
              </a:lnSpc>
              <a:spcBef>
                <a:spcPts val="0"/>
              </a:spcBef>
              <a:spcAft>
                <a:spcPts val="0"/>
              </a:spcAft>
              <a:buClr>
                <a:srgbClr val="000000"/>
              </a:buClr>
              <a:buSzPts val="2500"/>
              <a:buFont typeface="Arial"/>
              <a:buNone/>
            </a:pPr>
            <a:r>
              <a:t/>
            </a:r>
            <a:endParaRPr b="0" i="0" sz="2500" u="none" cap="none" strike="noStrike">
              <a:solidFill>
                <a:schemeClr val="dk1"/>
              </a:solidFill>
              <a:latin typeface="Calibri"/>
              <a:ea typeface="Calibri"/>
              <a:cs typeface="Calibri"/>
              <a:sym typeface="Calibri"/>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89" name="Shape 389"/>
        <p:cNvGrpSpPr/>
        <p:nvPr/>
      </p:nvGrpSpPr>
      <p:grpSpPr>
        <a:xfrm>
          <a:off x="0" y="0"/>
          <a:ext cx="0" cy="0"/>
          <a:chOff x="0" y="0"/>
          <a:chExt cx="0" cy="0"/>
        </a:xfrm>
      </p:grpSpPr>
      <p:sp>
        <p:nvSpPr>
          <p:cNvPr id="390" name="Google Shape;390;p19"/>
          <p:cNvSpPr/>
          <p:nvPr/>
        </p:nvSpPr>
        <p:spPr>
          <a:xfrm>
            <a:off x="396882" y="280374"/>
            <a:ext cx="11438793" cy="1844256"/>
          </a:xfrm>
          <a:prstGeom prst="rect">
            <a:avLst/>
          </a:prstGeom>
          <a:solidFill>
            <a:srgbClr val="404040"/>
          </a:solidFill>
          <a:ln cap="sq" cmpd="thinThick" w="127000">
            <a:solidFill>
              <a:srgbClr val="40404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91" name="Google Shape;391;p19"/>
          <p:cNvSpPr txBox="1"/>
          <p:nvPr>
            <p:ph type="title"/>
          </p:nvPr>
        </p:nvSpPr>
        <p:spPr>
          <a:xfrm>
            <a:off x="546351" y="433545"/>
            <a:ext cx="11139854" cy="930447"/>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rgbClr val="FFFFFF"/>
              </a:buClr>
              <a:buSzPts val="5400"/>
              <a:buFont typeface="Calibri"/>
              <a:buNone/>
            </a:pPr>
            <a:r>
              <a:rPr lang="en-US" sz="5400">
                <a:solidFill>
                  <a:srgbClr val="FFFFFF"/>
                </a:solidFill>
              </a:rPr>
              <a:t>Cattle</a:t>
            </a:r>
            <a:endParaRPr/>
          </a:p>
        </p:txBody>
      </p:sp>
      <p:cxnSp>
        <p:nvCxnSpPr>
          <p:cNvPr id="392" name="Google Shape;392;p19"/>
          <p:cNvCxnSpPr/>
          <p:nvPr/>
        </p:nvCxnSpPr>
        <p:spPr>
          <a:xfrm>
            <a:off x="2230078" y="1522292"/>
            <a:ext cx="7772400" cy="0"/>
          </a:xfrm>
          <a:prstGeom prst="straightConnector1">
            <a:avLst/>
          </a:prstGeom>
          <a:noFill/>
          <a:ln cap="flat" cmpd="sng" w="22225">
            <a:solidFill>
              <a:srgbClr val="D9D9D9"/>
            </a:solidFill>
            <a:prstDash val="solid"/>
            <a:miter lim="800000"/>
            <a:headEnd len="sm" w="sm" type="none"/>
            <a:tailEnd len="sm" w="sm" type="none"/>
          </a:ln>
        </p:spPr>
      </p:cxnSp>
      <p:pic>
        <p:nvPicPr>
          <p:cNvPr id="393" name="Google Shape;393;p19"/>
          <p:cNvPicPr preferRelativeResize="0"/>
          <p:nvPr/>
        </p:nvPicPr>
        <p:blipFill rotWithShape="1">
          <a:blip r:embed="rId3">
            <a:alphaModFix/>
          </a:blip>
          <a:srcRect b="0" l="0" r="0" t="0"/>
          <a:stretch/>
        </p:blipFill>
        <p:spPr>
          <a:xfrm>
            <a:off x="331567" y="2932079"/>
            <a:ext cx="5455917" cy="2987115"/>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97" name="Shape 397"/>
        <p:cNvGrpSpPr/>
        <p:nvPr/>
      </p:nvGrpSpPr>
      <p:grpSpPr>
        <a:xfrm>
          <a:off x="0" y="0"/>
          <a:ext cx="0" cy="0"/>
          <a:chOff x="0" y="0"/>
          <a:chExt cx="0" cy="0"/>
        </a:xfrm>
      </p:grpSpPr>
      <p:sp>
        <p:nvSpPr>
          <p:cNvPr id="398" name="Google Shape;398;g13b9b866df2_0_48"/>
          <p:cNvSpPr/>
          <p:nvPr/>
        </p:nvSpPr>
        <p:spPr>
          <a:xfrm>
            <a:off x="611900" y="413475"/>
            <a:ext cx="11438700" cy="1409700"/>
          </a:xfrm>
          <a:prstGeom prst="rect">
            <a:avLst/>
          </a:prstGeom>
          <a:solidFill>
            <a:schemeClr val="accent1"/>
          </a:solidFill>
          <a:ln cap="sq" cmpd="thinThick" w="127000">
            <a:solidFill>
              <a:srgbClr val="40404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99" name="Google Shape;399;g13b9b866df2_0_48"/>
          <p:cNvSpPr txBox="1"/>
          <p:nvPr>
            <p:ph type="title"/>
          </p:nvPr>
        </p:nvSpPr>
        <p:spPr>
          <a:xfrm>
            <a:off x="675451" y="321120"/>
            <a:ext cx="11139900" cy="9303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rgbClr val="FFFFFF"/>
              </a:buClr>
              <a:buSzPts val="5400"/>
              <a:buFont typeface="Calibri"/>
              <a:buNone/>
            </a:pPr>
            <a:r>
              <a:rPr lang="en-US" sz="5400">
                <a:solidFill>
                  <a:srgbClr val="FFFFFF"/>
                </a:solidFill>
              </a:rPr>
              <a:t>Cattle</a:t>
            </a:r>
            <a:endParaRPr/>
          </a:p>
        </p:txBody>
      </p:sp>
      <p:cxnSp>
        <p:nvCxnSpPr>
          <p:cNvPr id="400" name="Google Shape;400;g13b9b866df2_0_48"/>
          <p:cNvCxnSpPr/>
          <p:nvPr/>
        </p:nvCxnSpPr>
        <p:spPr>
          <a:xfrm>
            <a:off x="2230078" y="1522292"/>
            <a:ext cx="7772400" cy="0"/>
          </a:xfrm>
          <a:prstGeom prst="straightConnector1">
            <a:avLst/>
          </a:prstGeom>
          <a:noFill/>
          <a:ln cap="flat" cmpd="sng" w="22225">
            <a:solidFill>
              <a:srgbClr val="D9D9D9"/>
            </a:solidFill>
            <a:prstDash val="solid"/>
            <a:miter lim="800000"/>
            <a:headEnd len="sm" w="sm" type="none"/>
            <a:tailEnd len="sm" w="sm" type="none"/>
          </a:ln>
        </p:spPr>
      </p:cxnSp>
      <p:sp>
        <p:nvSpPr>
          <p:cNvPr id="401" name="Google Shape;401;g13b9b866df2_0_48"/>
          <p:cNvSpPr txBox="1"/>
          <p:nvPr/>
        </p:nvSpPr>
        <p:spPr>
          <a:xfrm>
            <a:off x="1194925" y="2282900"/>
            <a:ext cx="70440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402" name="Google Shape;402;g13b9b866df2_0_48"/>
          <p:cNvSpPr txBox="1"/>
          <p:nvPr/>
        </p:nvSpPr>
        <p:spPr>
          <a:xfrm>
            <a:off x="576950" y="2282900"/>
            <a:ext cx="11508600" cy="4032900"/>
          </a:xfrm>
          <a:prstGeom prst="rect">
            <a:avLst/>
          </a:prstGeom>
          <a:noFill/>
          <a:ln>
            <a:noFill/>
          </a:ln>
        </p:spPr>
        <p:txBody>
          <a:bodyPr anchorCtr="0" anchor="t" bIns="91425" lIns="91425" spcFirstLastPara="1" rIns="91425" wrap="square" tIns="91425">
            <a:spAutoFit/>
          </a:bodyPr>
          <a:lstStyle/>
          <a:p>
            <a:pPr indent="-387350" lvl="0" marL="457200" marR="0" rtl="0" algn="l">
              <a:lnSpc>
                <a:spcPct val="100000"/>
              </a:lnSpc>
              <a:spcBef>
                <a:spcPts val="0"/>
              </a:spcBef>
              <a:spcAft>
                <a:spcPts val="0"/>
              </a:spcAft>
              <a:buClr>
                <a:schemeClr val="dk1"/>
              </a:buClr>
              <a:buSzPts val="2500"/>
              <a:buFont typeface="Calibri"/>
              <a:buChar char="●"/>
            </a:pPr>
            <a:r>
              <a:rPr b="0" i="0" lang="en-US" sz="2500" u="none" cap="none" strike="noStrike">
                <a:solidFill>
                  <a:schemeClr val="dk1"/>
                </a:solidFill>
                <a:latin typeface="Calibri"/>
                <a:ea typeface="Calibri"/>
                <a:cs typeface="Calibri"/>
                <a:sym typeface="Calibri"/>
              </a:rPr>
              <a:t>Significant decline in the number of cattle in ONT and TLB (2001-2021). </a:t>
            </a:r>
            <a:endParaRPr b="0" i="0" sz="2500" u="none" cap="none" strike="noStrike">
              <a:solidFill>
                <a:schemeClr val="dk1"/>
              </a:solidFill>
              <a:latin typeface="Calibri"/>
              <a:ea typeface="Calibri"/>
              <a:cs typeface="Calibri"/>
              <a:sym typeface="Calibri"/>
            </a:endParaRPr>
          </a:p>
          <a:p>
            <a:pPr indent="-387350" lvl="1" marL="914400" marR="0" rtl="0" algn="l">
              <a:lnSpc>
                <a:spcPct val="100000"/>
              </a:lnSpc>
              <a:spcBef>
                <a:spcPts val="0"/>
              </a:spcBef>
              <a:spcAft>
                <a:spcPts val="0"/>
              </a:spcAft>
              <a:buClr>
                <a:schemeClr val="dk1"/>
              </a:buClr>
              <a:buSzPts val="2500"/>
              <a:buFont typeface="Calibri"/>
              <a:buChar char="○"/>
            </a:pPr>
            <a:r>
              <a:rPr lang="en-US" sz="2500">
                <a:solidFill>
                  <a:schemeClr val="dk1"/>
                </a:solidFill>
                <a:latin typeface="Calibri"/>
                <a:ea typeface="Calibri"/>
                <a:cs typeface="Calibri"/>
                <a:sym typeface="Calibri"/>
              </a:rPr>
              <a:t>B</a:t>
            </a:r>
            <a:r>
              <a:rPr b="0" i="0" lang="en-US" sz="2500" u="none" cap="none" strike="noStrike">
                <a:solidFill>
                  <a:schemeClr val="dk1"/>
                </a:solidFill>
                <a:latin typeface="Calibri"/>
                <a:ea typeface="Calibri"/>
                <a:cs typeface="Calibri"/>
                <a:sym typeface="Calibri"/>
              </a:rPr>
              <a:t>eef herd</a:t>
            </a:r>
            <a:r>
              <a:rPr lang="en-US" sz="2500">
                <a:solidFill>
                  <a:schemeClr val="dk1"/>
                </a:solidFill>
                <a:latin typeface="Calibri"/>
                <a:ea typeface="Calibri"/>
                <a:cs typeface="Calibri"/>
                <a:sym typeface="Calibri"/>
              </a:rPr>
              <a:t>:</a:t>
            </a:r>
            <a:r>
              <a:rPr b="0" i="0" lang="en-US" sz="2500" u="none" cap="none" strike="noStrike">
                <a:solidFill>
                  <a:schemeClr val="dk1"/>
                </a:solidFill>
                <a:latin typeface="Calibri"/>
                <a:ea typeface="Calibri"/>
                <a:cs typeface="Calibri"/>
                <a:sym typeface="Calibri"/>
              </a:rPr>
              <a:t> 40% decline in Ontario and 30% in TLB. </a:t>
            </a:r>
            <a:endParaRPr b="0" i="0" sz="2500" u="none" cap="none" strike="noStrike">
              <a:solidFill>
                <a:schemeClr val="dk1"/>
              </a:solidFill>
              <a:latin typeface="Calibri"/>
              <a:ea typeface="Calibri"/>
              <a:cs typeface="Calibri"/>
              <a:sym typeface="Calibri"/>
            </a:endParaRPr>
          </a:p>
          <a:p>
            <a:pPr indent="-387350" lvl="1" marL="914400" marR="0" rtl="0" algn="l">
              <a:lnSpc>
                <a:spcPct val="100000"/>
              </a:lnSpc>
              <a:spcBef>
                <a:spcPts val="0"/>
              </a:spcBef>
              <a:spcAft>
                <a:spcPts val="0"/>
              </a:spcAft>
              <a:buClr>
                <a:schemeClr val="dk1"/>
              </a:buClr>
              <a:buSzPts val="2500"/>
              <a:buFont typeface="Calibri"/>
              <a:buChar char="○"/>
            </a:pPr>
            <a:r>
              <a:rPr lang="en-US" sz="2500">
                <a:solidFill>
                  <a:schemeClr val="dk1"/>
                </a:solidFill>
                <a:latin typeface="Calibri"/>
                <a:ea typeface="Calibri"/>
                <a:cs typeface="Calibri"/>
                <a:sym typeface="Calibri"/>
              </a:rPr>
              <a:t>D</a:t>
            </a:r>
            <a:r>
              <a:rPr b="0" i="0" lang="en-US" sz="2500" u="none" cap="none" strike="noStrike">
                <a:solidFill>
                  <a:schemeClr val="dk1"/>
                </a:solidFill>
                <a:latin typeface="Calibri"/>
                <a:ea typeface="Calibri"/>
                <a:cs typeface="Calibri"/>
                <a:sym typeface="Calibri"/>
              </a:rPr>
              <a:t>airy cows: 10% d</a:t>
            </a:r>
            <a:r>
              <a:rPr lang="en-US" sz="2500">
                <a:solidFill>
                  <a:schemeClr val="dk1"/>
                </a:solidFill>
                <a:latin typeface="Calibri"/>
                <a:ea typeface="Calibri"/>
                <a:cs typeface="Calibri"/>
                <a:sym typeface="Calibri"/>
              </a:rPr>
              <a:t>ecline </a:t>
            </a:r>
            <a:r>
              <a:rPr b="0" i="0" lang="en-US" sz="2500" u="none" cap="none" strike="noStrike">
                <a:solidFill>
                  <a:schemeClr val="dk1"/>
                </a:solidFill>
                <a:latin typeface="Calibri"/>
                <a:ea typeface="Calibri"/>
                <a:cs typeface="Calibri"/>
                <a:sym typeface="Calibri"/>
              </a:rPr>
              <a:t>compared to 26.3% in TLB</a:t>
            </a:r>
            <a:endParaRPr b="0" i="0" sz="2500" u="none" cap="none" strike="noStrike">
              <a:solidFill>
                <a:schemeClr val="dk1"/>
              </a:solidFill>
              <a:latin typeface="Calibri"/>
              <a:ea typeface="Calibri"/>
              <a:cs typeface="Calibri"/>
              <a:sym typeface="Calibri"/>
            </a:endParaRPr>
          </a:p>
          <a:p>
            <a:pPr indent="-387350" lvl="0" marL="457200" marR="0" rtl="0" algn="l">
              <a:lnSpc>
                <a:spcPct val="100000"/>
              </a:lnSpc>
              <a:spcBef>
                <a:spcPts val="0"/>
              </a:spcBef>
              <a:spcAft>
                <a:spcPts val="0"/>
              </a:spcAft>
              <a:buClr>
                <a:schemeClr val="dk1"/>
              </a:buClr>
              <a:buSzPts val="2500"/>
              <a:buFont typeface="Calibri"/>
              <a:buChar char="●"/>
            </a:pPr>
            <a:r>
              <a:rPr b="0" i="0" lang="en-US" sz="2500" u="none" cap="none" strike="noStrike">
                <a:solidFill>
                  <a:schemeClr val="dk1"/>
                </a:solidFill>
                <a:latin typeface="Calibri"/>
                <a:ea typeface="Calibri"/>
                <a:cs typeface="Calibri"/>
                <a:sym typeface="Calibri"/>
              </a:rPr>
              <a:t>Despite losing 1,085 farms w/cattle over the last 15 years, TLB was still home to 2,056 farms (out of 16500 in Ontario) and over 122,000 head of cattle in 2021</a:t>
            </a:r>
            <a:r>
              <a:rPr lang="en-US" sz="2500">
                <a:solidFill>
                  <a:schemeClr val="dk1"/>
                </a:solidFill>
                <a:latin typeface="Calibri"/>
                <a:ea typeface="Calibri"/>
                <a:cs typeface="Calibri"/>
                <a:sym typeface="Calibri"/>
              </a:rPr>
              <a:t> </a:t>
            </a:r>
            <a:endParaRPr sz="2500">
              <a:solidFill>
                <a:schemeClr val="dk1"/>
              </a:solidFill>
              <a:latin typeface="Calibri"/>
              <a:ea typeface="Calibri"/>
              <a:cs typeface="Calibri"/>
              <a:sym typeface="Calibri"/>
            </a:endParaRPr>
          </a:p>
          <a:p>
            <a:pPr indent="-387350" lvl="1" marL="914400" marR="0" rtl="0" algn="l">
              <a:lnSpc>
                <a:spcPct val="100000"/>
              </a:lnSpc>
              <a:spcBef>
                <a:spcPts val="0"/>
              </a:spcBef>
              <a:spcAft>
                <a:spcPts val="0"/>
              </a:spcAft>
              <a:buClr>
                <a:schemeClr val="dk1"/>
              </a:buClr>
              <a:buSzPts val="2500"/>
              <a:buFont typeface="Calibri"/>
              <a:buChar char="○"/>
            </a:pPr>
            <a:r>
              <a:rPr b="0" i="0" lang="en-US" sz="2500" u="none" cap="none" strike="noStrike">
                <a:solidFill>
                  <a:schemeClr val="dk1"/>
                </a:solidFill>
                <a:latin typeface="Calibri"/>
                <a:ea typeface="Calibri"/>
                <a:cs typeface="Calibri"/>
                <a:sym typeface="Calibri"/>
              </a:rPr>
              <a:t>KL</a:t>
            </a:r>
            <a:r>
              <a:rPr lang="en-US" sz="2500">
                <a:solidFill>
                  <a:schemeClr val="dk1"/>
                </a:solidFill>
                <a:latin typeface="Calibri"/>
                <a:ea typeface="Calibri"/>
                <a:cs typeface="Calibri"/>
                <a:sym typeface="Calibri"/>
              </a:rPr>
              <a:t> and </a:t>
            </a:r>
            <a:r>
              <a:rPr b="0" i="0" lang="en-US" sz="2500" u="none" cap="none" strike="noStrike">
                <a:solidFill>
                  <a:schemeClr val="dk1"/>
                </a:solidFill>
                <a:latin typeface="Calibri"/>
                <a:ea typeface="Calibri"/>
                <a:cs typeface="Calibri"/>
                <a:sym typeface="Calibri"/>
              </a:rPr>
              <a:t>Trent Hills most beef </a:t>
            </a:r>
            <a:endParaRPr b="0" i="0" sz="2500" u="none" cap="none" strike="noStrike">
              <a:solidFill>
                <a:schemeClr val="dk1"/>
              </a:solidFill>
              <a:latin typeface="Calibri"/>
              <a:ea typeface="Calibri"/>
              <a:cs typeface="Calibri"/>
              <a:sym typeface="Calibri"/>
            </a:endParaRPr>
          </a:p>
          <a:p>
            <a:pPr indent="-387350" lvl="0" marL="457200" marR="0" rtl="0" algn="l">
              <a:lnSpc>
                <a:spcPct val="100000"/>
              </a:lnSpc>
              <a:spcBef>
                <a:spcPts val="0"/>
              </a:spcBef>
              <a:spcAft>
                <a:spcPts val="0"/>
              </a:spcAft>
              <a:buClr>
                <a:schemeClr val="dk1"/>
              </a:buClr>
              <a:buSzPts val="2500"/>
              <a:buFont typeface="Calibri"/>
              <a:buChar char="●"/>
            </a:pPr>
            <a:r>
              <a:rPr lang="en-US" sz="2500">
                <a:solidFill>
                  <a:schemeClr val="dk1"/>
                </a:solidFill>
                <a:latin typeface="Calibri"/>
                <a:ea typeface="Calibri"/>
                <a:cs typeface="Calibri"/>
                <a:sym typeface="Calibri"/>
              </a:rPr>
              <a:t>Some growth </a:t>
            </a:r>
            <a:r>
              <a:rPr b="0" i="0" lang="en-US" sz="2500" u="none" cap="none" strike="noStrike">
                <a:solidFill>
                  <a:schemeClr val="dk1"/>
                </a:solidFill>
                <a:latin typeface="Calibri"/>
                <a:ea typeface="Calibri"/>
                <a:cs typeface="Calibri"/>
                <a:sym typeface="Calibri"/>
              </a:rPr>
              <a:t>(2016-2021) in 8 TLB regions, led by Severn with 25, Centre Hastings with 12 and Trent Lakes with an increase of 8 farms</a:t>
            </a:r>
            <a:endParaRPr b="0" i="0" sz="25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500"/>
              <a:buFont typeface="Arial"/>
              <a:buNone/>
            </a:pPr>
            <a:r>
              <a:t/>
            </a:r>
            <a:endParaRPr b="0" i="0" sz="2500" u="none" cap="none" strike="noStrike">
              <a:solidFill>
                <a:schemeClr val="dk1"/>
              </a:solidFill>
              <a:latin typeface="Calibri"/>
              <a:ea typeface="Calibri"/>
              <a:cs typeface="Calibri"/>
              <a:sym typeface="Calibri"/>
            </a:endParaRPr>
          </a:p>
          <a:p>
            <a:pPr indent="0" lvl="0" marL="457200" marR="0" rtl="0" algn="l">
              <a:lnSpc>
                <a:spcPct val="100000"/>
              </a:lnSpc>
              <a:spcBef>
                <a:spcPts val="0"/>
              </a:spcBef>
              <a:spcAft>
                <a:spcPts val="0"/>
              </a:spcAft>
              <a:buClr>
                <a:srgbClr val="000000"/>
              </a:buClr>
              <a:buSzPts val="2500"/>
              <a:buFont typeface="Arial"/>
              <a:buNone/>
            </a:pPr>
            <a:r>
              <a:t/>
            </a:r>
            <a:endParaRPr b="0" i="0" sz="2500" u="none" cap="none" strike="noStrike">
              <a:solidFill>
                <a:schemeClr val="dk1"/>
              </a:solidFill>
              <a:latin typeface="Calibri"/>
              <a:ea typeface="Calibri"/>
              <a:cs typeface="Calibri"/>
              <a:sym typeface="Calibri"/>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06" name="Shape 406"/>
        <p:cNvGrpSpPr/>
        <p:nvPr/>
      </p:nvGrpSpPr>
      <p:grpSpPr>
        <a:xfrm>
          <a:off x="0" y="0"/>
          <a:ext cx="0" cy="0"/>
          <a:chOff x="0" y="0"/>
          <a:chExt cx="0" cy="0"/>
        </a:xfrm>
      </p:grpSpPr>
      <p:sp>
        <p:nvSpPr>
          <p:cNvPr id="407" name="Google Shape;407;p20"/>
          <p:cNvSpPr/>
          <p:nvPr/>
        </p:nvSpPr>
        <p:spPr>
          <a:xfrm>
            <a:off x="396882" y="280374"/>
            <a:ext cx="11438793" cy="1844256"/>
          </a:xfrm>
          <a:prstGeom prst="rect">
            <a:avLst/>
          </a:prstGeom>
          <a:solidFill>
            <a:srgbClr val="404040"/>
          </a:solidFill>
          <a:ln cap="sq" cmpd="thinThick" w="127000">
            <a:solidFill>
              <a:srgbClr val="40404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08" name="Google Shape;408;p20"/>
          <p:cNvSpPr txBox="1"/>
          <p:nvPr>
            <p:ph type="title"/>
          </p:nvPr>
        </p:nvSpPr>
        <p:spPr>
          <a:xfrm>
            <a:off x="546351" y="433545"/>
            <a:ext cx="11139854" cy="930447"/>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rgbClr val="FFFFFF"/>
              </a:buClr>
              <a:buSzPts val="5400"/>
              <a:buFont typeface="Calibri"/>
              <a:buNone/>
            </a:pPr>
            <a:r>
              <a:rPr lang="en-US" sz="5400">
                <a:solidFill>
                  <a:srgbClr val="FFFFFF"/>
                </a:solidFill>
              </a:rPr>
              <a:t>Poultry</a:t>
            </a:r>
            <a:endParaRPr/>
          </a:p>
        </p:txBody>
      </p:sp>
      <p:cxnSp>
        <p:nvCxnSpPr>
          <p:cNvPr id="409" name="Google Shape;409;p20"/>
          <p:cNvCxnSpPr/>
          <p:nvPr/>
        </p:nvCxnSpPr>
        <p:spPr>
          <a:xfrm>
            <a:off x="2230078" y="1522292"/>
            <a:ext cx="7772400" cy="0"/>
          </a:xfrm>
          <a:prstGeom prst="straightConnector1">
            <a:avLst/>
          </a:prstGeom>
          <a:noFill/>
          <a:ln cap="flat" cmpd="sng" w="22225">
            <a:solidFill>
              <a:srgbClr val="D9D9D9"/>
            </a:solidFill>
            <a:prstDash val="solid"/>
            <a:miter lim="800000"/>
            <a:headEnd len="sm" w="sm" type="none"/>
            <a:tailEnd len="sm" w="sm" type="none"/>
          </a:ln>
        </p:spPr>
      </p:cxnSp>
      <p:pic>
        <p:nvPicPr>
          <p:cNvPr id="410" name="Google Shape;410;p20"/>
          <p:cNvPicPr preferRelativeResize="0"/>
          <p:nvPr/>
        </p:nvPicPr>
        <p:blipFill rotWithShape="1">
          <a:blip r:embed="rId3">
            <a:alphaModFix/>
          </a:blip>
          <a:srcRect b="0" l="0" r="0" t="0"/>
          <a:stretch/>
        </p:blipFill>
        <p:spPr>
          <a:xfrm>
            <a:off x="3062067" y="2539078"/>
            <a:ext cx="5455917" cy="2782516"/>
          </a:xfrm>
          <a:prstGeom prst="rect">
            <a:avLst/>
          </a:prstGeom>
          <a:noFill/>
          <a:ln>
            <a:noFill/>
          </a:ln>
        </p:spPr>
      </p:pic>
      <p:sp>
        <p:nvSpPr>
          <p:cNvPr id="411" name="Google Shape;411;p20"/>
          <p:cNvSpPr/>
          <p:nvPr/>
        </p:nvSpPr>
        <p:spPr>
          <a:xfrm>
            <a:off x="6076050" y="3378500"/>
            <a:ext cx="711300" cy="19431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15" name="Shape 415"/>
        <p:cNvGrpSpPr/>
        <p:nvPr/>
      </p:nvGrpSpPr>
      <p:grpSpPr>
        <a:xfrm>
          <a:off x="0" y="0"/>
          <a:ext cx="0" cy="0"/>
          <a:chOff x="0" y="0"/>
          <a:chExt cx="0" cy="0"/>
        </a:xfrm>
      </p:grpSpPr>
      <p:sp>
        <p:nvSpPr>
          <p:cNvPr id="416" name="Google Shape;416;g13b9b866df2_0_56"/>
          <p:cNvSpPr/>
          <p:nvPr/>
        </p:nvSpPr>
        <p:spPr>
          <a:xfrm>
            <a:off x="526050" y="19775"/>
            <a:ext cx="11438700" cy="1409700"/>
          </a:xfrm>
          <a:prstGeom prst="rect">
            <a:avLst/>
          </a:prstGeom>
          <a:solidFill>
            <a:schemeClr val="accent1"/>
          </a:solidFill>
          <a:ln cap="sq" cmpd="thinThick" w="127000">
            <a:solidFill>
              <a:srgbClr val="40404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17" name="Google Shape;417;g13b9b866df2_0_56"/>
          <p:cNvSpPr txBox="1"/>
          <p:nvPr>
            <p:ph type="title"/>
          </p:nvPr>
        </p:nvSpPr>
        <p:spPr>
          <a:xfrm>
            <a:off x="675451" y="321120"/>
            <a:ext cx="11139900" cy="9303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rgbClr val="FFFFFF"/>
              </a:buClr>
              <a:buSzPts val="5400"/>
              <a:buFont typeface="Calibri"/>
              <a:buNone/>
            </a:pPr>
            <a:r>
              <a:rPr lang="en-US" sz="5400">
                <a:solidFill>
                  <a:srgbClr val="FFFFFF"/>
                </a:solidFill>
              </a:rPr>
              <a:t>Poultry</a:t>
            </a:r>
            <a:endParaRPr/>
          </a:p>
        </p:txBody>
      </p:sp>
      <p:cxnSp>
        <p:nvCxnSpPr>
          <p:cNvPr id="418" name="Google Shape;418;g13b9b866df2_0_56"/>
          <p:cNvCxnSpPr/>
          <p:nvPr/>
        </p:nvCxnSpPr>
        <p:spPr>
          <a:xfrm>
            <a:off x="2230078" y="1522292"/>
            <a:ext cx="7772400" cy="0"/>
          </a:xfrm>
          <a:prstGeom prst="straightConnector1">
            <a:avLst/>
          </a:prstGeom>
          <a:noFill/>
          <a:ln cap="flat" cmpd="sng" w="22225">
            <a:solidFill>
              <a:srgbClr val="D9D9D9"/>
            </a:solidFill>
            <a:prstDash val="solid"/>
            <a:miter lim="800000"/>
            <a:headEnd len="sm" w="sm" type="none"/>
            <a:tailEnd len="sm" w="sm" type="none"/>
          </a:ln>
        </p:spPr>
      </p:cxnSp>
      <p:sp>
        <p:nvSpPr>
          <p:cNvPr id="419" name="Google Shape;419;g13b9b866df2_0_56"/>
          <p:cNvSpPr txBox="1"/>
          <p:nvPr/>
        </p:nvSpPr>
        <p:spPr>
          <a:xfrm>
            <a:off x="1194925" y="2282900"/>
            <a:ext cx="70440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420" name="Google Shape;420;g13b9b866df2_0_56"/>
          <p:cNvSpPr txBox="1"/>
          <p:nvPr/>
        </p:nvSpPr>
        <p:spPr>
          <a:xfrm>
            <a:off x="162475" y="1793175"/>
            <a:ext cx="11907600" cy="3648000"/>
          </a:xfrm>
          <a:prstGeom prst="rect">
            <a:avLst/>
          </a:prstGeom>
          <a:noFill/>
          <a:ln>
            <a:noFill/>
          </a:ln>
        </p:spPr>
        <p:txBody>
          <a:bodyPr anchorCtr="0" anchor="t" bIns="91425" lIns="91425" spcFirstLastPara="1" rIns="91425" wrap="square" tIns="91425">
            <a:spAutoFit/>
          </a:bodyPr>
          <a:lstStyle/>
          <a:p>
            <a:pPr indent="-387350" lvl="0" marL="457200" marR="0" rtl="0" algn="l">
              <a:lnSpc>
                <a:spcPct val="100000"/>
              </a:lnSpc>
              <a:spcBef>
                <a:spcPts val="0"/>
              </a:spcBef>
              <a:spcAft>
                <a:spcPts val="0"/>
              </a:spcAft>
              <a:buClr>
                <a:schemeClr val="dk1"/>
              </a:buClr>
              <a:buSzPts val="2500"/>
              <a:buFont typeface="Calibri"/>
              <a:buChar char="●"/>
            </a:pPr>
            <a:r>
              <a:rPr b="0" i="0" lang="en-US" sz="2500" u="none" cap="none" strike="noStrike">
                <a:solidFill>
                  <a:schemeClr val="dk1"/>
                </a:solidFill>
                <a:latin typeface="Calibri"/>
                <a:ea typeface="Calibri"/>
                <a:cs typeface="Calibri"/>
                <a:sym typeface="Calibri"/>
              </a:rPr>
              <a:t>TLB decreased by over 100 farms with chickens or hens from 2016 to 2021, which accounts for over 50% of the total ONT decrease for that time </a:t>
            </a:r>
            <a:r>
              <a:rPr b="0" i="0" lang="en-US" sz="2500" u="none" cap="none" strike="noStrike">
                <a:solidFill>
                  <a:srgbClr val="FF0000"/>
                </a:solidFill>
                <a:latin typeface="Calibri"/>
                <a:ea typeface="Calibri"/>
                <a:cs typeface="Calibri"/>
                <a:sym typeface="Calibri"/>
              </a:rPr>
              <a:t>less farms more birds per farm</a:t>
            </a:r>
            <a:endParaRPr b="0" i="0" sz="2500" u="none" cap="none" strike="noStrike">
              <a:solidFill>
                <a:srgbClr val="FF0000"/>
              </a:solidFill>
              <a:latin typeface="Calibri"/>
              <a:ea typeface="Calibri"/>
              <a:cs typeface="Calibri"/>
              <a:sym typeface="Calibri"/>
            </a:endParaRPr>
          </a:p>
          <a:p>
            <a:pPr indent="-387350" lvl="0" marL="457200" marR="0" rtl="0" algn="l">
              <a:lnSpc>
                <a:spcPct val="100000"/>
              </a:lnSpc>
              <a:spcBef>
                <a:spcPts val="0"/>
              </a:spcBef>
              <a:spcAft>
                <a:spcPts val="0"/>
              </a:spcAft>
              <a:buClr>
                <a:schemeClr val="dk1"/>
              </a:buClr>
              <a:buSzPts val="2500"/>
              <a:buFont typeface="Calibri"/>
              <a:buChar char="●"/>
            </a:pPr>
            <a:r>
              <a:rPr b="0" i="0" lang="en-US" sz="2500" u="none" cap="none" strike="noStrike">
                <a:solidFill>
                  <a:schemeClr val="dk1"/>
                </a:solidFill>
                <a:latin typeface="Calibri"/>
                <a:ea typeface="Calibri"/>
                <a:cs typeface="Calibri"/>
                <a:sym typeface="Calibri"/>
              </a:rPr>
              <a:t>KL, Asphodel-Norwood and Trent Hills had the largest disclosed flock total in TLB for 2016 (in that order). </a:t>
            </a:r>
            <a:endParaRPr sz="2500">
              <a:solidFill>
                <a:schemeClr val="dk1"/>
              </a:solidFill>
              <a:latin typeface="Calibri"/>
              <a:ea typeface="Calibri"/>
              <a:cs typeface="Calibri"/>
              <a:sym typeface="Calibri"/>
            </a:endParaRPr>
          </a:p>
          <a:p>
            <a:pPr indent="-387350" lvl="0" marL="457200" marR="0" rtl="0" algn="l">
              <a:lnSpc>
                <a:spcPct val="100000"/>
              </a:lnSpc>
              <a:spcBef>
                <a:spcPts val="0"/>
              </a:spcBef>
              <a:spcAft>
                <a:spcPts val="0"/>
              </a:spcAft>
              <a:buClr>
                <a:schemeClr val="dk1"/>
              </a:buClr>
              <a:buSzPts val="2500"/>
              <a:buFont typeface="Calibri"/>
              <a:buChar char="●"/>
            </a:pPr>
            <a:r>
              <a:rPr b="0" i="0" lang="en-US" sz="2500" u="none" cap="none" strike="noStrike">
                <a:solidFill>
                  <a:schemeClr val="dk1"/>
                </a:solidFill>
                <a:latin typeface="Calibri"/>
                <a:ea typeface="Calibri"/>
                <a:cs typeface="Calibri"/>
                <a:sym typeface="Calibri"/>
              </a:rPr>
              <a:t>Severn gained more than twice as many new farms with chickens/hens and farms with table eggs for sale as any other TLB region from 2016-2021</a:t>
            </a:r>
            <a:endParaRPr b="0" i="0" sz="25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500"/>
              <a:buFont typeface="Arial"/>
              <a:buNone/>
            </a:pPr>
            <a:r>
              <a:t/>
            </a:r>
            <a:endParaRPr b="0" i="0" sz="2500" u="none" cap="none" strike="noStrike">
              <a:solidFill>
                <a:schemeClr val="dk1"/>
              </a:solidFill>
              <a:latin typeface="Calibri"/>
              <a:ea typeface="Calibri"/>
              <a:cs typeface="Calibri"/>
              <a:sym typeface="Calibri"/>
            </a:endParaRPr>
          </a:p>
          <a:p>
            <a:pPr indent="0" lvl="0" marL="457200" marR="0" rtl="0" algn="l">
              <a:lnSpc>
                <a:spcPct val="100000"/>
              </a:lnSpc>
              <a:spcBef>
                <a:spcPts val="0"/>
              </a:spcBef>
              <a:spcAft>
                <a:spcPts val="0"/>
              </a:spcAft>
              <a:buClr>
                <a:srgbClr val="000000"/>
              </a:buClr>
              <a:buSzPts val="2500"/>
              <a:buFont typeface="Arial"/>
              <a:buNone/>
            </a:pPr>
            <a:r>
              <a:t/>
            </a:r>
            <a:endParaRPr b="0" i="0" sz="2500" u="none" cap="none" strike="noStrike">
              <a:solidFill>
                <a:schemeClr val="dk1"/>
              </a:solidFill>
              <a:latin typeface="Calibri"/>
              <a:ea typeface="Calibri"/>
              <a:cs typeface="Calibri"/>
              <a:sym typeface="Calibri"/>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24" name="Shape 424"/>
        <p:cNvGrpSpPr/>
        <p:nvPr/>
      </p:nvGrpSpPr>
      <p:grpSpPr>
        <a:xfrm>
          <a:off x="0" y="0"/>
          <a:ext cx="0" cy="0"/>
          <a:chOff x="0" y="0"/>
          <a:chExt cx="0" cy="0"/>
        </a:xfrm>
      </p:grpSpPr>
      <p:sp>
        <p:nvSpPr>
          <p:cNvPr id="425" name="Google Shape;425;p21"/>
          <p:cNvSpPr/>
          <p:nvPr/>
        </p:nvSpPr>
        <p:spPr>
          <a:xfrm>
            <a:off x="396882" y="280374"/>
            <a:ext cx="11438793" cy="1844256"/>
          </a:xfrm>
          <a:prstGeom prst="rect">
            <a:avLst/>
          </a:prstGeom>
          <a:solidFill>
            <a:srgbClr val="404040"/>
          </a:solidFill>
          <a:ln cap="sq" cmpd="thinThick" w="127000">
            <a:solidFill>
              <a:srgbClr val="40404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26" name="Google Shape;426;p21"/>
          <p:cNvSpPr txBox="1"/>
          <p:nvPr>
            <p:ph type="title"/>
          </p:nvPr>
        </p:nvSpPr>
        <p:spPr>
          <a:xfrm>
            <a:off x="546351" y="433545"/>
            <a:ext cx="11139854" cy="930447"/>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rgbClr val="FFFFFF"/>
              </a:buClr>
              <a:buSzPts val="5400"/>
              <a:buFont typeface="Calibri"/>
              <a:buNone/>
            </a:pPr>
            <a:r>
              <a:rPr lang="en-US" sz="5400">
                <a:solidFill>
                  <a:srgbClr val="FFFFFF"/>
                </a:solidFill>
              </a:rPr>
              <a:t>Pigs</a:t>
            </a:r>
            <a:endParaRPr/>
          </a:p>
        </p:txBody>
      </p:sp>
      <p:cxnSp>
        <p:nvCxnSpPr>
          <p:cNvPr id="427" name="Google Shape;427;p21"/>
          <p:cNvCxnSpPr/>
          <p:nvPr/>
        </p:nvCxnSpPr>
        <p:spPr>
          <a:xfrm>
            <a:off x="2230078" y="1522292"/>
            <a:ext cx="7772400" cy="0"/>
          </a:xfrm>
          <a:prstGeom prst="straightConnector1">
            <a:avLst/>
          </a:prstGeom>
          <a:noFill/>
          <a:ln cap="flat" cmpd="sng" w="22225">
            <a:solidFill>
              <a:srgbClr val="D9D9D9"/>
            </a:solidFill>
            <a:prstDash val="solid"/>
            <a:miter lim="800000"/>
            <a:headEnd len="sm" w="sm" type="none"/>
            <a:tailEnd len="sm" w="sm" type="none"/>
          </a:ln>
        </p:spPr>
      </p:cxnSp>
      <p:pic>
        <p:nvPicPr>
          <p:cNvPr id="428" name="Google Shape;428;p21"/>
          <p:cNvPicPr preferRelativeResize="0"/>
          <p:nvPr/>
        </p:nvPicPr>
        <p:blipFill rotWithShape="1">
          <a:blip r:embed="rId3">
            <a:alphaModFix/>
          </a:blip>
          <a:srcRect b="0" l="0" r="0" t="0"/>
          <a:stretch/>
        </p:blipFill>
        <p:spPr>
          <a:xfrm>
            <a:off x="375771" y="2426818"/>
            <a:ext cx="5367508" cy="3997637"/>
          </a:xfrm>
          <a:prstGeom prst="rect">
            <a:avLst/>
          </a:prstGeom>
          <a:noFill/>
          <a:ln>
            <a:noFill/>
          </a:ln>
        </p:spPr>
      </p:pic>
      <p:cxnSp>
        <p:nvCxnSpPr>
          <p:cNvPr id="429" name="Google Shape;429;p21"/>
          <p:cNvCxnSpPr/>
          <p:nvPr/>
        </p:nvCxnSpPr>
        <p:spPr>
          <a:xfrm>
            <a:off x="6116278" y="2596836"/>
            <a:ext cx="0" cy="3657600"/>
          </a:xfrm>
          <a:prstGeom prst="straightConnector1">
            <a:avLst/>
          </a:prstGeom>
          <a:noFill/>
          <a:ln cap="flat" cmpd="dbl" w="101600">
            <a:solidFill>
              <a:srgbClr val="595959"/>
            </a:solidFill>
            <a:prstDash val="solid"/>
            <a:miter lim="800000"/>
            <a:headEnd len="sm" w="sm" type="none"/>
            <a:tailEnd len="sm" w="sm" type="none"/>
          </a:ln>
        </p:spPr>
      </p:cxnSp>
      <p:pic>
        <p:nvPicPr>
          <p:cNvPr id="430" name="Google Shape;430;p21"/>
          <p:cNvPicPr preferRelativeResize="0"/>
          <p:nvPr/>
        </p:nvPicPr>
        <p:blipFill rotWithShape="1">
          <a:blip r:embed="rId4">
            <a:alphaModFix/>
          </a:blip>
          <a:srcRect b="0" l="0" r="0" t="0"/>
          <a:stretch/>
        </p:blipFill>
        <p:spPr>
          <a:xfrm>
            <a:off x="6445073" y="3484961"/>
            <a:ext cx="5455918" cy="1881349"/>
          </a:xfrm>
          <a:prstGeom prst="rect">
            <a:avLst/>
          </a:prstGeom>
          <a:noFill/>
          <a:ln>
            <a:noFill/>
          </a:ln>
        </p:spPr>
      </p:pic>
      <p:sp>
        <p:nvSpPr>
          <p:cNvPr id="431" name="Google Shape;431;p21"/>
          <p:cNvSpPr/>
          <p:nvPr/>
        </p:nvSpPr>
        <p:spPr>
          <a:xfrm>
            <a:off x="9682850" y="3684825"/>
            <a:ext cx="711300" cy="19431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35" name="Shape 435"/>
        <p:cNvGrpSpPr/>
        <p:nvPr/>
      </p:nvGrpSpPr>
      <p:grpSpPr>
        <a:xfrm>
          <a:off x="0" y="0"/>
          <a:ext cx="0" cy="0"/>
          <a:chOff x="0" y="0"/>
          <a:chExt cx="0" cy="0"/>
        </a:xfrm>
      </p:grpSpPr>
      <p:sp>
        <p:nvSpPr>
          <p:cNvPr id="436" name="Google Shape;436;g13b9b866df2_0_80"/>
          <p:cNvSpPr/>
          <p:nvPr/>
        </p:nvSpPr>
        <p:spPr>
          <a:xfrm>
            <a:off x="526050" y="19775"/>
            <a:ext cx="11438700" cy="1409700"/>
          </a:xfrm>
          <a:prstGeom prst="rect">
            <a:avLst/>
          </a:prstGeom>
          <a:solidFill>
            <a:schemeClr val="accent1"/>
          </a:solidFill>
          <a:ln cap="sq" cmpd="thinThick" w="127000">
            <a:solidFill>
              <a:srgbClr val="40404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37" name="Google Shape;437;g13b9b866df2_0_80"/>
          <p:cNvSpPr txBox="1"/>
          <p:nvPr>
            <p:ph type="title"/>
          </p:nvPr>
        </p:nvSpPr>
        <p:spPr>
          <a:xfrm>
            <a:off x="675451" y="321120"/>
            <a:ext cx="11139900" cy="9303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rgbClr val="FFFFFF"/>
              </a:buClr>
              <a:buSzPts val="5400"/>
              <a:buFont typeface="Calibri"/>
              <a:buNone/>
            </a:pPr>
            <a:r>
              <a:rPr lang="en-US" sz="5400">
                <a:solidFill>
                  <a:srgbClr val="FFFFFF"/>
                </a:solidFill>
              </a:rPr>
              <a:t>Pigs</a:t>
            </a:r>
            <a:endParaRPr/>
          </a:p>
        </p:txBody>
      </p:sp>
      <p:cxnSp>
        <p:nvCxnSpPr>
          <p:cNvPr id="438" name="Google Shape;438;g13b9b866df2_0_80"/>
          <p:cNvCxnSpPr/>
          <p:nvPr/>
        </p:nvCxnSpPr>
        <p:spPr>
          <a:xfrm>
            <a:off x="2230078" y="1522292"/>
            <a:ext cx="7772400" cy="0"/>
          </a:xfrm>
          <a:prstGeom prst="straightConnector1">
            <a:avLst/>
          </a:prstGeom>
          <a:noFill/>
          <a:ln cap="flat" cmpd="sng" w="22225">
            <a:solidFill>
              <a:srgbClr val="D9D9D9"/>
            </a:solidFill>
            <a:prstDash val="solid"/>
            <a:miter lim="800000"/>
            <a:headEnd len="sm" w="sm" type="none"/>
            <a:tailEnd len="sm" w="sm" type="none"/>
          </a:ln>
        </p:spPr>
      </p:cxnSp>
      <p:sp>
        <p:nvSpPr>
          <p:cNvPr id="439" name="Google Shape;439;g13b9b866df2_0_80"/>
          <p:cNvSpPr txBox="1"/>
          <p:nvPr/>
        </p:nvSpPr>
        <p:spPr>
          <a:xfrm>
            <a:off x="1194925" y="2282900"/>
            <a:ext cx="70440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440" name="Google Shape;440;g13b9b866df2_0_80"/>
          <p:cNvSpPr txBox="1"/>
          <p:nvPr/>
        </p:nvSpPr>
        <p:spPr>
          <a:xfrm>
            <a:off x="264750" y="1615125"/>
            <a:ext cx="11961300" cy="4417500"/>
          </a:xfrm>
          <a:prstGeom prst="rect">
            <a:avLst/>
          </a:prstGeom>
          <a:noFill/>
          <a:ln>
            <a:noFill/>
          </a:ln>
        </p:spPr>
        <p:txBody>
          <a:bodyPr anchorCtr="0" anchor="t" bIns="91425" lIns="91425" spcFirstLastPara="1" rIns="91425" wrap="square" tIns="91425">
            <a:spAutoFit/>
          </a:bodyPr>
          <a:lstStyle/>
          <a:p>
            <a:pPr indent="-387350" lvl="0" marL="457200" marR="0" rtl="0" algn="l">
              <a:lnSpc>
                <a:spcPct val="100000"/>
              </a:lnSpc>
              <a:spcBef>
                <a:spcPts val="0"/>
              </a:spcBef>
              <a:spcAft>
                <a:spcPts val="0"/>
              </a:spcAft>
              <a:buClr>
                <a:schemeClr val="dk1"/>
              </a:buClr>
              <a:buSzPts val="2500"/>
              <a:buFont typeface="Calibri"/>
              <a:buChar char="●"/>
            </a:pPr>
            <a:r>
              <a:rPr b="0" i="0" lang="en-US" sz="2500" u="none" cap="none" strike="noStrike">
                <a:solidFill>
                  <a:schemeClr val="dk1"/>
                </a:solidFill>
                <a:latin typeface="Calibri"/>
                <a:ea typeface="Calibri"/>
                <a:cs typeface="Calibri"/>
                <a:sym typeface="Calibri"/>
              </a:rPr>
              <a:t>Number of pigs, and farms with pigs are declining in ONT, and in TLB. ONT has dropped by 1633 farms with pigs from 2006 to 2021, while TLB lost 105 over the same period.</a:t>
            </a:r>
            <a:endParaRPr b="0" i="0" sz="2500" u="none" cap="none" strike="noStrike">
              <a:solidFill>
                <a:schemeClr val="dk1"/>
              </a:solidFill>
              <a:latin typeface="Calibri"/>
              <a:ea typeface="Calibri"/>
              <a:cs typeface="Calibri"/>
              <a:sym typeface="Calibri"/>
            </a:endParaRPr>
          </a:p>
          <a:p>
            <a:pPr indent="-387350" lvl="0" marL="457200" marR="0" rtl="0" algn="l">
              <a:lnSpc>
                <a:spcPct val="100000"/>
              </a:lnSpc>
              <a:spcBef>
                <a:spcPts val="0"/>
              </a:spcBef>
              <a:spcAft>
                <a:spcPts val="0"/>
              </a:spcAft>
              <a:buClr>
                <a:schemeClr val="dk1"/>
              </a:buClr>
              <a:buSzPts val="2500"/>
              <a:buFont typeface="Calibri"/>
              <a:buChar char="●"/>
            </a:pPr>
            <a:r>
              <a:rPr b="0" i="0" lang="en-US" sz="2500" u="none" cap="none" strike="noStrike">
                <a:solidFill>
                  <a:schemeClr val="dk1"/>
                </a:solidFill>
                <a:latin typeface="Calibri"/>
                <a:ea typeface="Calibri"/>
                <a:cs typeface="Calibri"/>
                <a:sym typeface="Calibri"/>
              </a:rPr>
              <a:t>KL home to 50% of TLB’s 6,488 pigs in 2021 (down from approx. 60% of 9,408 pigs in 2016). </a:t>
            </a:r>
            <a:endParaRPr sz="2500">
              <a:solidFill>
                <a:schemeClr val="dk1"/>
              </a:solidFill>
              <a:latin typeface="Calibri"/>
              <a:ea typeface="Calibri"/>
              <a:cs typeface="Calibri"/>
              <a:sym typeface="Calibri"/>
            </a:endParaRPr>
          </a:p>
          <a:p>
            <a:pPr indent="-387350" lvl="0" marL="457200" marR="0" rtl="0" algn="l">
              <a:lnSpc>
                <a:spcPct val="100000"/>
              </a:lnSpc>
              <a:spcBef>
                <a:spcPts val="0"/>
              </a:spcBef>
              <a:spcAft>
                <a:spcPts val="0"/>
              </a:spcAft>
              <a:buClr>
                <a:schemeClr val="dk1"/>
              </a:buClr>
              <a:buSzPts val="2500"/>
              <a:buFont typeface="Calibri"/>
              <a:buChar char="●"/>
            </a:pPr>
            <a:r>
              <a:rPr b="0" i="0" lang="en-US" sz="2500" u="none" cap="none" strike="noStrike">
                <a:solidFill>
                  <a:schemeClr val="dk1"/>
                </a:solidFill>
                <a:latin typeface="Calibri"/>
                <a:ea typeface="Calibri"/>
                <a:cs typeface="Calibri"/>
                <a:sym typeface="Calibri"/>
              </a:rPr>
              <a:t>Bracebridge and Carlow/Mayo each gained 3 farms w/pigs between 2016 and 2021, along with 2 additional farms with pigs in: Bancroft, Asphodel-Norwood, Seguin and North Frontenac. </a:t>
            </a:r>
            <a:endParaRPr b="0" i="0" sz="2500" u="none" cap="none" strike="noStrike">
              <a:solidFill>
                <a:schemeClr val="dk1"/>
              </a:solidFill>
              <a:latin typeface="Calibri"/>
              <a:ea typeface="Calibri"/>
              <a:cs typeface="Calibri"/>
              <a:sym typeface="Calibri"/>
            </a:endParaRPr>
          </a:p>
          <a:p>
            <a:pPr indent="-387350" lvl="0" marL="457200" marR="0" rtl="0" algn="l">
              <a:lnSpc>
                <a:spcPct val="100000"/>
              </a:lnSpc>
              <a:spcBef>
                <a:spcPts val="0"/>
              </a:spcBef>
              <a:spcAft>
                <a:spcPts val="0"/>
              </a:spcAft>
              <a:buClr>
                <a:schemeClr val="dk1"/>
              </a:buClr>
              <a:buSzPts val="2500"/>
              <a:buFont typeface="Calibri"/>
              <a:buChar char="●"/>
            </a:pPr>
            <a:r>
              <a:rPr b="0" i="0" lang="en-US" sz="2500" u="none" cap="none" strike="noStrike">
                <a:solidFill>
                  <a:schemeClr val="dk1"/>
                </a:solidFill>
                <a:latin typeface="Calibri"/>
                <a:ea typeface="Calibri"/>
                <a:cs typeface="Calibri"/>
                <a:sym typeface="Calibri"/>
              </a:rPr>
              <a:t>Other than the 32 in KL, the most farms with pigs in TLB for 2021 could be found in Trent Hills (12), C. Frontenac (10) and N. Frontenac/Severn (9 each). </a:t>
            </a:r>
            <a:endParaRPr b="0" i="0" sz="25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500"/>
              <a:buFont typeface="Arial"/>
              <a:buNone/>
            </a:pPr>
            <a:r>
              <a:t/>
            </a:r>
            <a:endParaRPr b="0" i="0" sz="2500" u="none" cap="none" strike="noStrike">
              <a:solidFill>
                <a:schemeClr val="dk1"/>
              </a:solidFill>
              <a:latin typeface="Calibri"/>
              <a:ea typeface="Calibri"/>
              <a:cs typeface="Calibri"/>
              <a:sym typeface="Calibri"/>
            </a:endParaRPr>
          </a:p>
          <a:p>
            <a:pPr indent="0" lvl="0" marL="457200" marR="0" rtl="0" algn="l">
              <a:lnSpc>
                <a:spcPct val="100000"/>
              </a:lnSpc>
              <a:spcBef>
                <a:spcPts val="0"/>
              </a:spcBef>
              <a:spcAft>
                <a:spcPts val="0"/>
              </a:spcAft>
              <a:buClr>
                <a:srgbClr val="000000"/>
              </a:buClr>
              <a:buSzPts val="2500"/>
              <a:buFont typeface="Arial"/>
              <a:buNone/>
            </a:pPr>
            <a:r>
              <a:t/>
            </a:r>
            <a:endParaRPr b="0" i="0" sz="2500" u="none" cap="none" strike="noStrike">
              <a:solidFill>
                <a:schemeClr val="dk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19" name="Shape 119"/>
        <p:cNvGrpSpPr/>
        <p:nvPr/>
      </p:nvGrpSpPr>
      <p:grpSpPr>
        <a:xfrm>
          <a:off x="0" y="0"/>
          <a:ext cx="0" cy="0"/>
          <a:chOff x="0" y="0"/>
          <a:chExt cx="0" cy="0"/>
        </a:xfrm>
      </p:grpSpPr>
      <p:sp>
        <p:nvSpPr>
          <p:cNvPr id="120" name="Google Shape;120;gf44cc12b32_0_24"/>
          <p:cNvSpPr/>
          <p:nvPr/>
        </p:nvSpPr>
        <p:spPr>
          <a:xfrm>
            <a:off x="396882" y="280374"/>
            <a:ext cx="11438700" cy="1844400"/>
          </a:xfrm>
          <a:prstGeom prst="rect">
            <a:avLst/>
          </a:prstGeom>
          <a:solidFill>
            <a:schemeClr val="accent1"/>
          </a:solidFill>
          <a:ln cap="sq" cmpd="thinThick" w="127000">
            <a:solidFill>
              <a:srgbClr val="40404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21" name="Google Shape;121;gf44cc12b32_0_24"/>
          <p:cNvSpPr txBox="1"/>
          <p:nvPr>
            <p:ph type="title"/>
          </p:nvPr>
        </p:nvSpPr>
        <p:spPr>
          <a:xfrm>
            <a:off x="546351" y="433545"/>
            <a:ext cx="11139900" cy="930300"/>
          </a:xfrm>
          <a:prstGeom prst="rect">
            <a:avLst/>
          </a:prstGeom>
          <a:noFill/>
          <a:ln>
            <a:noFill/>
          </a:ln>
        </p:spPr>
        <p:txBody>
          <a:bodyPr anchorCtr="0" anchor="b" bIns="45700" lIns="91425" spcFirstLastPara="1" rIns="91425" wrap="square" tIns="45700">
            <a:normAutofit fontScale="90000"/>
          </a:bodyPr>
          <a:lstStyle/>
          <a:p>
            <a:pPr indent="0" lvl="0" marL="0" rtl="0" algn="ctr">
              <a:lnSpc>
                <a:spcPct val="90000"/>
              </a:lnSpc>
              <a:spcBef>
                <a:spcPts val="0"/>
              </a:spcBef>
              <a:spcAft>
                <a:spcPts val="0"/>
              </a:spcAft>
              <a:buClr>
                <a:srgbClr val="FFFFFF"/>
              </a:buClr>
              <a:buSzPct val="100000"/>
              <a:buFont typeface="Calibri"/>
              <a:buNone/>
            </a:pPr>
            <a:r>
              <a:rPr lang="en-US" sz="5400">
                <a:solidFill>
                  <a:srgbClr val="FFFFFF"/>
                </a:solidFill>
              </a:rPr>
              <a:t>Age of Farmers/Farm Operators Analysis</a:t>
            </a:r>
            <a:endParaRPr/>
          </a:p>
        </p:txBody>
      </p:sp>
      <p:cxnSp>
        <p:nvCxnSpPr>
          <p:cNvPr id="122" name="Google Shape;122;gf44cc12b32_0_24"/>
          <p:cNvCxnSpPr/>
          <p:nvPr/>
        </p:nvCxnSpPr>
        <p:spPr>
          <a:xfrm>
            <a:off x="2230078" y="1522292"/>
            <a:ext cx="7772400" cy="0"/>
          </a:xfrm>
          <a:prstGeom prst="straightConnector1">
            <a:avLst/>
          </a:prstGeom>
          <a:noFill/>
          <a:ln cap="flat" cmpd="sng" w="22225">
            <a:solidFill>
              <a:srgbClr val="D9D9D9"/>
            </a:solidFill>
            <a:prstDash val="solid"/>
            <a:miter lim="800000"/>
            <a:headEnd len="sm" w="sm" type="none"/>
            <a:tailEnd len="sm" w="sm" type="none"/>
          </a:ln>
        </p:spPr>
      </p:cxnSp>
      <p:sp>
        <p:nvSpPr>
          <p:cNvPr id="123" name="Google Shape;123;gf44cc12b32_0_24"/>
          <p:cNvSpPr txBox="1"/>
          <p:nvPr/>
        </p:nvSpPr>
        <p:spPr>
          <a:xfrm>
            <a:off x="575850" y="2233925"/>
            <a:ext cx="11012700" cy="3955800"/>
          </a:xfrm>
          <a:prstGeom prst="rect">
            <a:avLst/>
          </a:prstGeom>
          <a:noFill/>
          <a:ln>
            <a:noFill/>
          </a:ln>
        </p:spPr>
        <p:txBody>
          <a:bodyPr anchorCtr="0" anchor="t" bIns="91425" lIns="91425" spcFirstLastPara="1" rIns="91425" wrap="square" tIns="91425">
            <a:spAutoFit/>
          </a:bodyPr>
          <a:lstStyle/>
          <a:p>
            <a:pPr indent="-450850" lvl="0" marL="457200" marR="0" rtl="0" algn="l">
              <a:lnSpc>
                <a:spcPct val="100000"/>
              </a:lnSpc>
              <a:spcBef>
                <a:spcPts val="0"/>
              </a:spcBef>
              <a:spcAft>
                <a:spcPts val="0"/>
              </a:spcAft>
              <a:buClr>
                <a:srgbClr val="000000"/>
              </a:buClr>
              <a:buSzPts val="3500"/>
              <a:buFont typeface="Calibri"/>
              <a:buChar char="●"/>
            </a:pPr>
            <a:r>
              <a:rPr b="0" i="0" lang="en-US" sz="3500" u="none" cap="none" strike="noStrike">
                <a:solidFill>
                  <a:srgbClr val="000000"/>
                </a:solidFill>
                <a:latin typeface="Calibri"/>
                <a:ea typeface="Calibri"/>
                <a:cs typeface="Calibri"/>
                <a:sym typeface="Calibri"/>
              </a:rPr>
              <a:t>Farmers in TLB are older than other farmers in Ontario by about 2 years on average (58.58 vs. 56.7). </a:t>
            </a:r>
            <a:endParaRPr b="0" i="0" sz="3500" u="none" cap="none" strike="noStrike">
              <a:solidFill>
                <a:srgbClr val="000000"/>
              </a:solidFill>
              <a:latin typeface="Calibri"/>
              <a:ea typeface="Calibri"/>
              <a:cs typeface="Calibri"/>
              <a:sym typeface="Calibri"/>
            </a:endParaRPr>
          </a:p>
          <a:p>
            <a:pPr indent="0" lvl="0" marL="457200" marR="0" rtl="0" algn="l">
              <a:lnSpc>
                <a:spcPct val="100000"/>
              </a:lnSpc>
              <a:spcBef>
                <a:spcPts val="0"/>
              </a:spcBef>
              <a:spcAft>
                <a:spcPts val="0"/>
              </a:spcAft>
              <a:buNone/>
            </a:pPr>
            <a:r>
              <a:t/>
            </a:r>
            <a:endParaRPr sz="3500">
              <a:latin typeface="Calibri"/>
              <a:ea typeface="Calibri"/>
              <a:cs typeface="Calibri"/>
              <a:sym typeface="Calibri"/>
            </a:endParaRPr>
          </a:p>
          <a:p>
            <a:pPr indent="-450850" lvl="0" marL="457200" marR="0" rtl="0" algn="l">
              <a:lnSpc>
                <a:spcPct val="100000"/>
              </a:lnSpc>
              <a:spcBef>
                <a:spcPts val="0"/>
              </a:spcBef>
              <a:spcAft>
                <a:spcPts val="0"/>
              </a:spcAft>
              <a:buClr>
                <a:srgbClr val="000000"/>
              </a:buClr>
              <a:buSzPts val="3500"/>
              <a:buFont typeface="Calibri"/>
              <a:buChar char="●"/>
            </a:pPr>
            <a:r>
              <a:rPr b="0" i="0" lang="en-US" sz="3500" u="none" cap="none" strike="noStrike">
                <a:solidFill>
                  <a:srgbClr val="000000"/>
                </a:solidFill>
                <a:latin typeface="Calibri"/>
                <a:ea typeface="Calibri"/>
                <a:cs typeface="Calibri"/>
                <a:sym typeface="Calibri"/>
              </a:rPr>
              <a:t>Average farm operator age has increased faster in TLB than Ontario for each analyzed census period, other than 2011 to 2016 (no recruitment o</a:t>
            </a:r>
            <a:r>
              <a:rPr lang="en-US" sz="3500">
                <a:latin typeface="Calibri"/>
                <a:ea typeface="Calibri"/>
                <a:cs typeface="Calibri"/>
                <a:sym typeface="Calibri"/>
              </a:rPr>
              <a:t>f new farmers)</a:t>
            </a:r>
            <a:endParaRPr sz="3500">
              <a:latin typeface="Calibri"/>
              <a:ea typeface="Calibri"/>
              <a:cs typeface="Calibri"/>
              <a:sym typeface="Calibri"/>
            </a:endParaRPr>
          </a:p>
          <a:p>
            <a:pPr indent="0" lvl="0" marL="457200" marR="0" rtl="0" algn="l">
              <a:lnSpc>
                <a:spcPct val="100000"/>
              </a:lnSpc>
              <a:spcBef>
                <a:spcPts val="0"/>
              </a:spcBef>
              <a:spcAft>
                <a:spcPts val="0"/>
              </a:spcAft>
              <a:buNone/>
            </a:pPr>
            <a:r>
              <a:t/>
            </a:r>
            <a:endParaRPr b="0" i="0" sz="3500" u="none" cap="none" strike="noStrike">
              <a:solidFill>
                <a:srgbClr val="000000"/>
              </a:solidFill>
              <a:latin typeface="Calibri"/>
              <a:ea typeface="Calibri"/>
              <a:cs typeface="Calibri"/>
              <a:sym typeface="Calibri"/>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44" name="Shape 444"/>
        <p:cNvGrpSpPr/>
        <p:nvPr/>
      </p:nvGrpSpPr>
      <p:grpSpPr>
        <a:xfrm>
          <a:off x="0" y="0"/>
          <a:ext cx="0" cy="0"/>
          <a:chOff x="0" y="0"/>
          <a:chExt cx="0" cy="0"/>
        </a:xfrm>
      </p:grpSpPr>
      <p:sp>
        <p:nvSpPr>
          <p:cNvPr id="445" name="Google Shape;445;p22"/>
          <p:cNvSpPr/>
          <p:nvPr/>
        </p:nvSpPr>
        <p:spPr>
          <a:xfrm>
            <a:off x="378068" y="343486"/>
            <a:ext cx="11438793" cy="1844256"/>
          </a:xfrm>
          <a:prstGeom prst="rect">
            <a:avLst/>
          </a:prstGeom>
          <a:solidFill>
            <a:srgbClr val="404040"/>
          </a:solidFill>
          <a:ln cap="sq" cmpd="thinThick" w="127000">
            <a:solidFill>
              <a:srgbClr val="40404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446" name="Google Shape;446;p22"/>
          <p:cNvSpPr txBox="1"/>
          <p:nvPr>
            <p:ph type="title"/>
          </p:nvPr>
        </p:nvSpPr>
        <p:spPr>
          <a:xfrm>
            <a:off x="526073" y="466578"/>
            <a:ext cx="11139854" cy="930447"/>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rgbClr val="FFFFFF"/>
              </a:buClr>
              <a:buSzPts val="5400"/>
              <a:buFont typeface="Calibri"/>
              <a:buNone/>
            </a:pPr>
            <a:r>
              <a:rPr lang="en-US" sz="5400">
                <a:solidFill>
                  <a:srgbClr val="FFFFFF"/>
                </a:solidFill>
                <a:latin typeface="Calibri"/>
                <a:ea typeface="Calibri"/>
                <a:cs typeface="Calibri"/>
                <a:sym typeface="Calibri"/>
              </a:rPr>
              <a:t>Sheep and Lambs</a:t>
            </a:r>
            <a:endParaRPr/>
          </a:p>
        </p:txBody>
      </p:sp>
      <p:cxnSp>
        <p:nvCxnSpPr>
          <p:cNvPr id="447" name="Google Shape;447;p22"/>
          <p:cNvCxnSpPr/>
          <p:nvPr/>
        </p:nvCxnSpPr>
        <p:spPr>
          <a:xfrm>
            <a:off x="2209800" y="1448631"/>
            <a:ext cx="7772400" cy="0"/>
          </a:xfrm>
          <a:prstGeom prst="straightConnector1">
            <a:avLst/>
          </a:prstGeom>
          <a:noFill/>
          <a:ln cap="flat" cmpd="sng" w="22225">
            <a:solidFill>
              <a:srgbClr val="D9D9D9"/>
            </a:solidFill>
            <a:prstDash val="solid"/>
            <a:miter lim="800000"/>
            <a:headEnd len="sm" w="sm" type="none"/>
            <a:tailEnd len="sm" w="sm" type="none"/>
          </a:ln>
        </p:spPr>
      </p:cxnSp>
      <p:pic>
        <p:nvPicPr>
          <p:cNvPr id="448" name="Google Shape;448;p22"/>
          <p:cNvPicPr preferRelativeResize="0"/>
          <p:nvPr/>
        </p:nvPicPr>
        <p:blipFill rotWithShape="1">
          <a:blip r:embed="rId3">
            <a:alphaModFix/>
          </a:blip>
          <a:srcRect b="0" l="0" r="0" t="0"/>
          <a:stretch/>
        </p:blipFill>
        <p:spPr>
          <a:xfrm>
            <a:off x="746125" y="2535311"/>
            <a:ext cx="5691650" cy="3997637"/>
          </a:xfrm>
          <a:prstGeom prst="rect">
            <a:avLst/>
          </a:prstGeom>
          <a:noFill/>
          <a:ln>
            <a:noFill/>
          </a:ln>
        </p:spPr>
      </p:pic>
      <p:sp>
        <p:nvSpPr>
          <p:cNvPr id="449" name="Google Shape;449;p22"/>
          <p:cNvSpPr txBox="1"/>
          <p:nvPr/>
        </p:nvSpPr>
        <p:spPr>
          <a:xfrm>
            <a:off x="6985950" y="2631125"/>
            <a:ext cx="4830900" cy="4032900"/>
          </a:xfrm>
          <a:prstGeom prst="rect">
            <a:avLst/>
          </a:prstGeom>
          <a:noFill/>
          <a:ln>
            <a:noFill/>
          </a:ln>
        </p:spPr>
        <p:txBody>
          <a:bodyPr anchorCtr="0" anchor="t" bIns="91425" lIns="91425" spcFirstLastPara="1" rIns="91425" wrap="square" tIns="91425">
            <a:spAutoFit/>
          </a:bodyPr>
          <a:lstStyle/>
          <a:p>
            <a:pPr indent="-387350" lvl="0" marL="457200" marR="0" rtl="0" algn="l">
              <a:lnSpc>
                <a:spcPct val="100000"/>
              </a:lnSpc>
              <a:spcBef>
                <a:spcPts val="0"/>
              </a:spcBef>
              <a:spcAft>
                <a:spcPts val="0"/>
              </a:spcAft>
              <a:buClr>
                <a:schemeClr val="dk1"/>
              </a:buClr>
              <a:buSzPts val="2500"/>
              <a:buFont typeface="Calibri"/>
              <a:buChar char="●"/>
            </a:pPr>
            <a:r>
              <a:rPr b="0" i="0" lang="en-US" sz="2500" u="none" cap="none" strike="noStrike">
                <a:solidFill>
                  <a:schemeClr val="dk1"/>
                </a:solidFill>
                <a:latin typeface="Calibri"/>
                <a:ea typeface="Calibri"/>
                <a:cs typeface="Calibri"/>
                <a:sym typeface="Calibri"/>
              </a:rPr>
              <a:t>ONT and TLB decreasing in number of farms with sheep and lambs but increasing in the total number of sheep and lamb</a:t>
            </a:r>
            <a:endParaRPr b="0" i="0" sz="2500" u="none" cap="none" strike="noStrike">
              <a:solidFill>
                <a:schemeClr val="dk1"/>
              </a:solidFill>
              <a:latin typeface="Calibri"/>
              <a:ea typeface="Calibri"/>
              <a:cs typeface="Calibri"/>
              <a:sym typeface="Calibri"/>
            </a:endParaRPr>
          </a:p>
          <a:p>
            <a:pPr indent="-387350" lvl="0" marL="457200" marR="0" rtl="0" algn="l">
              <a:lnSpc>
                <a:spcPct val="100000"/>
              </a:lnSpc>
              <a:spcBef>
                <a:spcPts val="0"/>
              </a:spcBef>
              <a:spcAft>
                <a:spcPts val="0"/>
              </a:spcAft>
              <a:buClr>
                <a:schemeClr val="dk1"/>
              </a:buClr>
              <a:buSzPts val="2500"/>
              <a:buFont typeface="Calibri"/>
              <a:buChar char="●"/>
            </a:pPr>
            <a:r>
              <a:rPr b="0" i="0" lang="en-US" sz="2500" u="none" cap="none" strike="noStrike">
                <a:solidFill>
                  <a:schemeClr val="dk1"/>
                </a:solidFill>
                <a:latin typeface="Calibri"/>
                <a:ea typeface="Calibri"/>
                <a:cs typeface="Calibri"/>
                <a:sym typeface="Calibri"/>
              </a:rPr>
              <a:t>In the last 15 years, TLB decreasing by 119 farms keeping sheep/lambs (from 409 to 290)</a:t>
            </a:r>
            <a:endParaRPr b="0" i="0" sz="25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500"/>
              <a:buFont typeface="Arial"/>
              <a:buNone/>
            </a:pPr>
            <a:r>
              <a:t/>
            </a:r>
            <a:endParaRPr b="0" i="0" sz="2500" u="none" cap="none" strike="noStrike">
              <a:solidFill>
                <a:schemeClr val="dk1"/>
              </a:solidFill>
              <a:latin typeface="Calibri"/>
              <a:ea typeface="Calibri"/>
              <a:cs typeface="Calibri"/>
              <a:sym typeface="Calibri"/>
            </a:endParaRPr>
          </a:p>
          <a:p>
            <a:pPr indent="0" lvl="0" marL="457200" marR="0" rtl="0" algn="l">
              <a:lnSpc>
                <a:spcPct val="100000"/>
              </a:lnSpc>
              <a:spcBef>
                <a:spcPts val="0"/>
              </a:spcBef>
              <a:spcAft>
                <a:spcPts val="0"/>
              </a:spcAft>
              <a:buClr>
                <a:srgbClr val="000000"/>
              </a:buClr>
              <a:buSzPts val="2500"/>
              <a:buFont typeface="Arial"/>
              <a:buNone/>
            </a:pPr>
            <a:r>
              <a:t/>
            </a:r>
            <a:endParaRPr b="0" i="0" sz="2500" u="none" cap="none" strike="noStrike">
              <a:solidFill>
                <a:schemeClr val="dk1"/>
              </a:solidFill>
              <a:latin typeface="Calibri"/>
              <a:ea typeface="Calibri"/>
              <a:cs typeface="Calibri"/>
              <a:sym typeface="Calibri"/>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53" name="Shape 453"/>
        <p:cNvGrpSpPr/>
        <p:nvPr/>
      </p:nvGrpSpPr>
      <p:grpSpPr>
        <a:xfrm>
          <a:off x="0" y="0"/>
          <a:ext cx="0" cy="0"/>
          <a:chOff x="0" y="0"/>
          <a:chExt cx="0" cy="0"/>
        </a:xfrm>
      </p:grpSpPr>
      <p:sp>
        <p:nvSpPr>
          <p:cNvPr id="454" name="Google Shape;454;p23"/>
          <p:cNvSpPr/>
          <p:nvPr/>
        </p:nvSpPr>
        <p:spPr>
          <a:xfrm>
            <a:off x="378068" y="343486"/>
            <a:ext cx="11438793" cy="1844256"/>
          </a:xfrm>
          <a:prstGeom prst="rect">
            <a:avLst/>
          </a:prstGeom>
          <a:solidFill>
            <a:srgbClr val="404040"/>
          </a:solidFill>
          <a:ln cap="sq" cmpd="thinThick" w="127000">
            <a:solidFill>
              <a:srgbClr val="40404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455" name="Google Shape;455;p23"/>
          <p:cNvSpPr txBox="1"/>
          <p:nvPr>
            <p:ph type="title"/>
          </p:nvPr>
        </p:nvSpPr>
        <p:spPr>
          <a:xfrm>
            <a:off x="526073" y="466578"/>
            <a:ext cx="11139854" cy="930447"/>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rgbClr val="FFFFFF"/>
              </a:buClr>
              <a:buSzPts val="5400"/>
              <a:buFont typeface="Calibri"/>
              <a:buNone/>
            </a:pPr>
            <a:r>
              <a:rPr lang="en-US" sz="5400">
                <a:solidFill>
                  <a:srgbClr val="FFFFFF"/>
                </a:solidFill>
                <a:latin typeface="Calibri"/>
                <a:ea typeface="Calibri"/>
                <a:cs typeface="Calibri"/>
                <a:sym typeface="Calibri"/>
              </a:rPr>
              <a:t>Other Livestock</a:t>
            </a:r>
            <a:endParaRPr sz="5400">
              <a:solidFill>
                <a:srgbClr val="FFFFFF"/>
              </a:solidFill>
              <a:latin typeface="Calibri"/>
              <a:ea typeface="Calibri"/>
              <a:cs typeface="Calibri"/>
              <a:sym typeface="Calibri"/>
            </a:endParaRPr>
          </a:p>
        </p:txBody>
      </p:sp>
      <p:cxnSp>
        <p:nvCxnSpPr>
          <p:cNvPr id="456" name="Google Shape;456;p23"/>
          <p:cNvCxnSpPr/>
          <p:nvPr/>
        </p:nvCxnSpPr>
        <p:spPr>
          <a:xfrm>
            <a:off x="2209800" y="1448631"/>
            <a:ext cx="7772400" cy="0"/>
          </a:xfrm>
          <a:prstGeom prst="straightConnector1">
            <a:avLst/>
          </a:prstGeom>
          <a:noFill/>
          <a:ln cap="flat" cmpd="sng" w="22225">
            <a:solidFill>
              <a:srgbClr val="D9D9D9"/>
            </a:solidFill>
            <a:prstDash val="solid"/>
            <a:miter lim="800000"/>
            <a:headEnd len="sm" w="sm" type="none"/>
            <a:tailEnd len="sm" w="sm" type="none"/>
          </a:ln>
        </p:spPr>
      </p:cxnSp>
      <p:pic>
        <p:nvPicPr>
          <p:cNvPr id="457" name="Google Shape;457;p23"/>
          <p:cNvPicPr preferRelativeResize="0"/>
          <p:nvPr/>
        </p:nvPicPr>
        <p:blipFill rotWithShape="1">
          <a:blip r:embed="rId3">
            <a:alphaModFix/>
          </a:blip>
          <a:srcRect b="0" l="0" r="0" t="0"/>
          <a:stretch/>
        </p:blipFill>
        <p:spPr>
          <a:xfrm>
            <a:off x="711599" y="3162300"/>
            <a:ext cx="5789049" cy="3256351"/>
          </a:xfrm>
          <a:prstGeom prst="rect">
            <a:avLst/>
          </a:prstGeom>
          <a:noFill/>
          <a:ln>
            <a:noFill/>
          </a:ln>
        </p:spPr>
      </p:pic>
      <p:sp>
        <p:nvSpPr>
          <p:cNvPr id="458" name="Google Shape;458;p23"/>
          <p:cNvSpPr txBox="1"/>
          <p:nvPr/>
        </p:nvSpPr>
        <p:spPr>
          <a:xfrm>
            <a:off x="6901550" y="3096975"/>
            <a:ext cx="4648200" cy="3509400"/>
          </a:xfrm>
          <a:prstGeom prst="rect">
            <a:avLst/>
          </a:prstGeom>
          <a:noFill/>
          <a:ln>
            <a:noFill/>
          </a:ln>
        </p:spPr>
        <p:txBody>
          <a:bodyPr anchorCtr="0" anchor="t" bIns="91425" lIns="91425" spcFirstLastPara="1" rIns="91425" wrap="square" tIns="91425">
            <a:spAutoFit/>
          </a:bodyPr>
          <a:lstStyle/>
          <a:p>
            <a:pPr indent="-381000" lvl="0" marL="457200" rtl="0" algn="l">
              <a:spcBef>
                <a:spcPts val="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The number of farms w/goats in TLB has been steadily declining, from 258 in 2006, to 173 in 2021. </a:t>
            </a:r>
            <a:endParaRPr sz="2400">
              <a:solidFill>
                <a:schemeClr val="dk1"/>
              </a:solidFill>
              <a:latin typeface="Calibri"/>
              <a:ea typeface="Calibri"/>
              <a:cs typeface="Calibri"/>
              <a:sym typeface="Calibri"/>
            </a:endParaRPr>
          </a:p>
          <a:p>
            <a:pPr indent="-381000" lvl="0" marL="457200" rtl="0" algn="l">
              <a:spcBef>
                <a:spcPts val="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57 of those 173 TLB farms w/goats in 2021 were in KL, followed by 11 in S. Frontenac and 9 each in Tweed and Douro-Dummer. </a:t>
            </a:r>
            <a:endParaRPr sz="1300"/>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62" name="Shape 462"/>
        <p:cNvGrpSpPr/>
        <p:nvPr/>
      </p:nvGrpSpPr>
      <p:grpSpPr>
        <a:xfrm>
          <a:off x="0" y="0"/>
          <a:ext cx="0" cy="0"/>
          <a:chOff x="0" y="0"/>
          <a:chExt cx="0" cy="0"/>
        </a:xfrm>
      </p:grpSpPr>
      <p:sp>
        <p:nvSpPr>
          <p:cNvPr id="463" name="Google Shape;463;g13b9b866df2_0_72"/>
          <p:cNvSpPr/>
          <p:nvPr/>
        </p:nvSpPr>
        <p:spPr>
          <a:xfrm>
            <a:off x="526050" y="19775"/>
            <a:ext cx="11438700" cy="1409700"/>
          </a:xfrm>
          <a:prstGeom prst="rect">
            <a:avLst/>
          </a:prstGeom>
          <a:solidFill>
            <a:schemeClr val="accent1"/>
          </a:solidFill>
          <a:ln cap="sq" cmpd="thinThick" w="127000">
            <a:solidFill>
              <a:srgbClr val="40404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64" name="Google Shape;464;g13b9b866df2_0_72"/>
          <p:cNvSpPr txBox="1"/>
          <p:nvPr>
            <p:ph type="title"/>
          </p:nvPr>
        </p:nvSpPr>
        <p:spPr>
          <a:xfrm>
            <a:off x="675451" y="321120"/>
            <a:ext cx="11139900" cy="9303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rgbClr val="FFFFFF"/>
              </a:buClr>
              <a:buSzPts val="5400"/>
              <a:buFont typeface="Calibri"/>
              <a:buNone/>
            </a:pPr>
            <a:r>
              <a:rPr lang="en-US" sz="5400">
                <a:solidFill>
                  <a:srgbClr val="FFFFFF"/>
                </a:solidFill>
              </a:rPr>
              <a:t>Other Livestock</a:t>
            </a:r>
            <a:endParaRPr/>
          </a:p>
        </p:txBody>
      </p:sp>
      <p:cxnSp>
        <p:nvCxnSpPr>
          <p:cNvPr id="465" name="Google Shape;465;g13b9b866df2_0_72"/>
          <p:cNvCxnSpPr/>
          <p:nvPr/>
        </p:nvCxnSpPr>
        <p:spPr>
          <a:xfrm>
            <a:off x="2230078" y="1522292"/>
            <a:ext cx="7772400" cy="0"/>
          </a:xfrm>
          <a:prstGeom prst="straightConnector1">
            <a:avLst/>
          </a:prstGeom>
          <a:noFill/>
          <a:ln cap="flat" cmpd="sng" w="22225">
            <a:solidFill>
              <a:srgbClr val="D9D9D9"/>
            </a:solidFill>
            <a:prstDash val="solid"/>
            <a:miter lim="800000"/>
            <a:headEnd len="sm" w="sm" type="none"/>
            <a:tailEnd len="sm" w="sm" type="none"/>
          </a:ln>
        </p:spPr>
      </p:cxnSp>
      <p:sp>
        <p:nvSpPr>
          <p:cNvPr id="466" name="Google Shape;466;g13b9b866df2_0_72"/>
          <p:cNvSpPr txBox="1"/>
          <p:nvPr/>
        </p:nvSpPr>
        <p:spPr>
          <a:xfrm>
            <a:off x="1194925" y="2282900"/>
            <a:ext cx="70440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467" name="Google Shape;467;g13b9b866df2_0_72"/>
          <p:cNvSpPr txBox="1"/>
          <p:nvPr/>
        </p:nvSpPr>
        <p:spPr>
          <a:xfrm>
            <a:off x="675450" y="1429475"/>
            <a:ext cx="11331300" cy="2878200"/>
          </a:xfrm>
          <a:prstGeom prst="rect">
            <a:avLst/>
          </a:prstGeom>
          <a:noFill/>
          <a:ln>
            <a:noFill/>
          </a:ln>
        </p:spPr>
        <p:txBody>
          <a:bodyPr anchorCtr="0" anchor="t" bIns="91425" lIns="91425" spcFirstLastPara="1" rIns="91425" wrap="square" tIns="91425">
            <a:spAutoFit/>
          </a:bodyPr>
          <a:lstStyle/>
          <a:p>
            <a:pPr indent="-387350" lvl="0" marL="457200" marR="0" rtl="0" algn="l">
              <a:lnSpc>
                <a:spcPct val="100000"/>
              </a:lnSpc>
              <a:spcBef>
                <a:spcPts val="0"/>
              </a:spcBef>
              <a:spcAft>
                <a:spcPts val="0"/>
              </a:spcAft>
              <a:buClr>
                <a:schemeClr val="dk1"/>
              </a:buClr>
              <a:buSzPts val="2500"/>
              <a:buFont typeface="Calibri"/>
              <a:buChar char="●"/>
            </a:pPr>
            <a:r>
              <a:rPr b="0" i="0" lang="en-US" sz="2500" u="none" cap="none" strike="noStrike">
                <a:solidFill>
                  <a:schemeClr val="dk1"/>
                </a:solidFill>
                <a:latin typeface="Calibri"/>
                <a:ea typeface="Calibri"/>
                <a:cs typeface="Calibri"/>
                <a:sym typeface="Calibri"/>
              </a:rPr>
              <a:t>TLB declined by over 50% of its 2016 total for farms w/rabbits by 2021</a:t>
            </a:r>
            <a:r>
              <a:rPr lang="en-US" sz="2500">
                <a:solidFill>
                  <a:schemeClr val="dk1"/>
                </a:solidFill>
                <a:latin typeface="Calibri"/>
                <a:ea typeface="Calibri"/>
                <a:cs typeface="Calibri"/>
                <a:sym typeface="Calibri"/>
              </a:rPr>
              <a:t>.</a:t>
            </a:r>
            <a:r>
              <a:rPr b="0" i="0" lang="en-US" sz="2500" u="none" cap="none" strike="noStrike">
                <a:solidFill>
                  <a:schemeClr val="dk1"/>
                </a:solidFill>
                <a:latin typeface="Calibri"/>
                <a:ea typeface="Calibri"/>
                <a:cs typeface="Calibri"/>
                <a:sym typeface="Calibri"/>
              </a:rPr>
              <a:t> KL still had the most farms w/rabbits, even though they dropped 21 farms (from 37 to 16) between 2016 and 2021. </a:t>
            </a:r>
            <a:endParaRPr sz="2500">
              <a:solidFill>
                <a:schemeClr val="dk1"/>
              </a:solidFill>
              <a:latin typeface="Calibri"/>
              <a:ea typeface="Calibri"/>
              <a:cs typeface="Calibri"/>
              <a:sym typeface="Calibri"/>
            </a:endParaRPr>
          </a:p>
          <a:p>
            <a:pPr indent="-387350" lvl="0" marL="457200" marR="0" rtl="0" algn="l">
              <a:lnSpc>
                <a:spcPct val="100000"/>
              </a:lnSpc>
              <a:spcBef>
                <a:spcPts val="0"/>
              </a:spcBef>
              <a:spcAft>
                <a:spcPts val="0"/>
              </a:spcAft>
              <a:buClr>
                <a:schemeClr val="dk1"/>
              </a:buClr>
              <a:buSzPts val="2500"/>
              <a:buFont typeface="Calibri"/>
              <a:buChar char="●"/>
            </a:pPr>
            <a:r>
              <a:rPr b="0" i="0" lang="en-US" sz="2500" u="none" cap="none" strike="noStrike">
                <a:solidFill>
                  <a:schemeClr val="dk1"/>
                </a:solidFill>
                <a:latin typeface="Calibri"/>
                <a:ea typeface="Calibri"/>
                <a:cs typeface="Calibri"/>
                <a:sym typeface="Calibri"/>
              </a:rPr>
              <a:t>In terms of numbers of rabbits kept on-farm, TLB grew its total over 14 times between 2016 and 2021, from 1,145 to 15,968</a:t>
            </a:r>
            <a:endParaRPr b="0" i="0" sz="25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500"/>
              <a:buFont typeface="Arial"/>
              <a:buNone/>
            </a:pPr>
            <a:r>
              <a:t/>
            </a:r>
            <a:endParaRPr b="0" i="0" sz="2500" u="none" cap="none" strike="noStrike">
              <a:solidFill>
                <a:schemeClr val="dk1"/>
              </a:solidFill>
              <a:latin typeface="Calibri"/>
              <a:ea typeface="Calibri"/>
              <a:cs typeface="Calibri"/>
              <a:sym typeface="Calibri"/>
            </a:endParaRPr>
          </a:p>
          <a:p>
            <a:pPr indent="0" lvl="0" marL="457200" marR="0" rtl="0" algn="l">
              <a:lnSpc>
                <a:spcPct val="100000"/>
              </a:lnSpc>
              <a:spcBef>
                <a:spcPts val="0"/>
              </a:spcBef>
              <a:spcAft>
                <a:spcPts val="0"/>
              </a:spcAft>
              <a:buClr>
                <a:srgbClr val="000000"/>
              </a:buClr>
              <a:buSzPts val="2500"/>
              <a:buFont typeface="Arial"/>
              <a:buNone/>
            </a:pPr>
            <a:r>
              <a:t/>
            </a:r>
            <a:endParaRPr b="0" i="0" sz="2500" u="none" cap="none" strike="noStrike">
              <a:solidFill>
                <a:schemeClr val="dk1"/>
              </a:solidFill>
              <a:latin typeface="Calibri"/>
              <a:ea typeface="Calibri"/>
              <a:cs typeface="Calibri"/>
              <a:sym typeface="Calibri"/>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71" name="Shape 471"/>
        <p:cNvGrpSpPr/>
        <p:nvPr/>
      </p:nvGrpSpPr>
      <p:grpSpPr>
        <a:xfrm>
          <a:off x="0" y="0"/>
          <a:ext cx="0" cy="0"/>
          <a:chOff x="0" y="0"/>
          <a:chExt cx="0" cy="0"/>
        </a:xfrm>
      </p:grpSpPr>
      <p:sp>
        <p:nvSpPr>
          <p:cNvPr id="472" name="Google Shape;472;p24"/>
          <p:cNvSpPr/>
          <p:nvPr/>
        </p:nvSpPr>
        <p:spPr>
          <a:xfrm>
            <a:off x="396882" y="280374"/>
            <a:ext cx="11438793" cy="1844256"/>
          </a:xfrm>
          <a:prstGeom prst="rect">
            <a:avLst/>
          </a:prstGeom>
          <a:solidFill>
            <a:srgbClr val="404040"/>
          </a:solidFill>
          <a:ln cap="sq" cmpd="thinThick" w="127000">
            <a:solidFill>
              <a:srgbClr val="40404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73" name="Google Shape;473;p24"/>
          <p:cNvSpPr txBox="1"/>
          <p:nvPr>
            <p:ph type="title"/>
          </p:nvPr>
        </p:nvSpPr>
        <p:spPr>
          <a:xfrm>
            <a:off x="546351" y="433545"/>
            <a:ext cx="11139854" cy="930447"/>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rgbClr val="FFFFFF"/>
              </a:buClr>
              <a:buSzPts val="5400"/>
              <a:buFont typeface="Calibri"/>
              <a:buNone/>
            </a:pPr>
            <a:r>
              <a:rPr lang="en-US" sz="5400">
                <a:solidFill>
                  <a:srgbClr val="FFFFFF"/>
                </a:solidFill>
              </a:rPr>
              <a:t>Organics Production</a:t>
            </a:r>
            <a:endParaRPr/>
          </a:p>
        </p:txBody>
      </p:sp>
      <p:cxnSp>
        <p:nvCxnSpPr>
          <p:cNvPr id="474" name="Google Shape;474;p24"/>
          <p:cNvCxnSpPr/>
          <p:nvPr/>
        </p:nvCxnSpPr>
        <p:spPr>
          <a:xfrm>
            <a:off x="2230078" y="1522292"/>
            <a:ext cx="7772400" cy="0"/>
          </a:xfrm>
          <a:prstGeom prst="straightConnector1">
            <a:avLst/>
          </a:prstGeom>
          <a:noFill/>
          <a:ln cap="flat" cmpd="sng" w="22225">
            <a:solidFill>
              <a:srgbClr val="D9D9D9"/>
            </a:solidFill>
            <a:prstDash val="solid"/>
            <a:miter lim="800000"/>
            <a:headEnd len="sm" w="sm" type="none"/>
            <a:tailEnd len="sm" w="sm" type="none"/>
          </a:ln>
        </p:spPr>
      </p:cxnSp>
      <p:pic>
        <p:nvPicPr>
          <p:cNvPr id="475" name="Google Shape;475;p24"/>
          <p:cNvPicPr preferRelativeResize="0"/>
          <p:nvPr/>
        </p:nvPicPr>
        <p:blipFill rotWithShape="1">
          <a:blip r:embed="rId3">
            <a:alphaModFix/>
          </a:blip>
          <a:srcRect b="0" l="0" r="0" t="0"/>
          <a:stretch/>
        </p:blipFill>
        <p:spPr>
          <a:xfrm>
            <a:off x="712804" y="2937525"/>
            <a:ext cx="5288399" cy="3122323"/>
          </a:xfrm>
          <a:prstGeom prst="rect">
            <a:avLst/>
          </a:prstGeom>
          <a:noFill/>
          <a:ln>
            <a:noFill/>
          </a:ln>
        </p:spPr>
      </p:pic>
      <p:cxnSp>
        <p:nvCxnSpPr>
          <p:cNvPr id="476" name="Google Shape;476;p24"/>
          <p:cNvCxnSpPr/>
          <p:nvPr/>
        </p:nvCxnSpPr>
        <p:spPr>
          <a:xfrm>
            <a:off x="6116278" y="2596836"/>
            <a:ext cx="0" cy="3657600"/>
          </a:xfrm>
          <a:prstGeom prst="straightConnector1">
            <a:avLst/>
          </a:prstGeom>
          <a:noFill/>
          <a:ln cap="flat" cmpd="dbl" w="101600">
            <a:solidFill>
              <a:srgbClr val="595959"/>
            </a:solidFill>
            <a:prstDash val="solid"/>
            <a:miter lim="800000"/>
            <a:headEnd len="sm" w="sm" type="none"/>
            <a:tailEnd len="sm" w="sm" type="none"/>
          </a:ln>
        </p:spPr>
      </p:cxnSp>
      <p:pic>
        <p:nvPicPr>
          <p:cNvPr id="477" name="Google Shape;477;p24"/>
          <p:cNvPicPr preferRelativeResize="0"/>
          <p:nvPr/>
        </p:nvPicPr>
        <p:blipFill rotWithShape="1">
          <a:blip r:embed="rId4">
            <a:alphaModFix/>
          </a:blip>
          <a:srcRect b="0" l="0" r="0" t="0"/>
          <a:stretch/>
        </p:blipFill>
        <p:spPr>
          <a:xfrm>
            <a:off x="6293309" y="3238513"/>
            <a:ext cx="5898693" cy="2374223"/>
          </a:xfrm>
          <a:prstGeom prst="rect">
            <a:avLst/>
          </a:prstGeom>
          <a:noFill/>
          <a:ln>
            <a:noFill/>
          </a:ln>
        </p:spPr>
      </p:pic>
      <p:sp>
        <p:nvSpPr>
          <p:cNvPr id="478" name="Google Shape;478;p24"/>
          <p:cNvSpPr/>
          <p:nvPr/>
        </p:nvSpPr>
        <p:spPr>
          <a:xfrm>
            <a:off x="9644750" y="3849925"/>
            <a:ext cx="711300" cy="19431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82" name="Shape 482"/>
        <p:cNvGrpSpPr/>
        <p:nvPr/>
      </p:nvGrpSpPr>
      <p:grpSpPr>
        <a:xfrm>
          <a:off x="0" y="0"/>
          <a:ext cx="0" cy="0"/>
          <a:chOff x="0" y="0"/>
          <a:chExt cx="0" cy="0"/>
        </a:xfrm>
      </p:grpSpPr>
      <p:sp>
        <p:nvSpPr>
          <p:cNvPr id="483" name="Google Shape;483;g13b9b866df2_0_16"/>
          <p:cNvSpPr/>
          <p:nvPr/>
        </p:nvSpPr>
        <p:spPr>
          <a:xfrm>
            <a:off x="376650" y="205425"/>
            <a:ext cx="11438700" cy="1409700"/>
          </a:xfrm>
          <a:prstGeom prst="rect">
            <a:avLst/>
          </a:prstGeom>
          <a:solidFill>
            <a:schemeClr val="accent1"/>
          </a:solidFill>
          <a:ln cap="sq" cmpd="thinThick" w="127000">
            <a:solidFill>
              <a:srgbClr val="40404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84" name="Google Shape;484;g13b9b866df2_0_16"/>
          <p:cNvSpPr txBox="1"/>
          <p:nvPr>
            <p:ph type="title"/>
          </p:nvPr>
        </p:nvSpPr>
        <p:spPr>
          <a:xfrm>
            <a:off x="675451" y="321120"/>
            <a:ext cx="11139900" cy="9303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rgbClr val="FFFFFF"/>
              </a:buClr>
              <a:buSzPts val="5400"/>
              <a:buFont typeface="Calibri"/>
              <a:buNone/>
            </a:pPr>
            <a:r>
              <a:rPr lang="en-US" sz="5400">
                <a:solidFill>
                  <a:srgbClr val="FFFFFF"/>
                </a:solidFill>
              </a:rPr>
              <a:t>Organics Production</a:t>
            </a:r>
            <a:endParaRPr/>
          </a:p>
        </p:txBody>
      </p:sp>
      <p:cxnSp>
        <p:nvCxnSpPr>
          <p:cNvPr id="485" name="Google Shape;485;g13b9b866df2_0_16"/>
          <p:cNvCxnSpPr/>
          <p:nvPr/>
        </p:nvCxnSpPr>
        <p:spPr>
          <a:xfrm>
            <a:off x="2230078" y="1522292"/>
            <a:ext cx="7772400" cy="0"/>
          </a:xfrm>
          <a:prstGeom prst="straightConnector1">
            <a:avLst/>
          </a:prstGeom>
          <a:noFill/>
          <a:ln cap="flat" cmpd="sng" w="22225">
            <a:solidFill>
              <a:srgbClr val="D9D9D9"/>
            </a:solidFill>
            <a:prstDash val="solid"/>
            <a:miter lim="800000"/>
            <a:headEnd len="sm" w="sm" type="none"/>
            <a:tailEnd len="sm" w="sm" type="none"/>
          </a:ln>
        </p:spPr>
      </p:cxnSp>
      <p:sp>
        <p:nvSpPr>
          <p:cNvPr id="486" name="Google Shape;486;g13b9b866df2_0_16"/>
          <p:cNvSpPr txBox="1"/>
          <p:nvPr/>
        </p:nvSpPr>
        <p:spPr>
          <a:xfrm>
            <a:off x="1194925" y="2282900"/>
            <a:ext cx="70440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487" name="Google Shape;487;g13b9b866df2_0_16"/>
          <p:cNvSpPr txBox="1"/>
          <p:nvPr/>
        </p:nvSpPr>
        <p:spPr>
          <a:xfrm>
            <a:off x="376650" y="1615125"/>
            <a:ext cx="11341800" cy="4417500"/>
          </a:xfrm>
          <a:prstGeom prst="rect">
            <a:avLst/>
          </a:prstGeom>
          <a:noFill/>
          <a:ln>
            <a:noFill/>
          </a:ln>
        </p:spPr>
        <p:txBody>
          <a:bodyPr anchorCtr="0" anchor="t" bIns="91425" lIns="91425" spcFirstLastPara="1" rIns="91425" wrap="square" tIns="91425">
            <a:spAutoFit/>
          </a:bodyPr>
          <a:lstStyle/>
          <a:p>
            <a:pPr indent="-387350" lvl="0" marL="457200" marR="0" rtl="0" algn="l">
              <a:lnSpc>
                <a:spcPct val="100000"/>
              </a:lnSpc>
              <a:spcBef>
                <a:spcPts val="0"/>
              </a:spcBef>
              <a:spcAft>
                <a:spcPts val="0"/>
              </a:spcAft>
              <a:buClr>
                <a:schemeClr val="dk1"/>
              </a:buClr>
              <a:buSzPts val="2500"/>
              <a:buFont typeface="Calibri"/>
              <a:buChar char="●"/>
            </a:pPr>
            <a:r>
              <a:rPr b="0" i="0" lang="en-US" sz="2500" u="none" cap="none" strike="noStrike">
                <a:solidFill>
                  <a:schemeClr val="dk1"/>
                </a:solidFill>
                <a:latin typeface="Calibri"/>
                <a:ea typeface="Calibri"/>
                <a:cs typeface="Calibri"/>
                <a:sym typeface="Calibri"/>
              </a:rPr>
              <a:t>TLB: from 2011-2021 there was a slight decrease in the amount of certified organic production, but these numbers are still greater than 2016. </a:t>
            </a:r>
            <a:endParaRPr b="0" i="0" sz="2500" u="none" cap="none" strike="noStrike">
              <a:solidFill>
                <a:schemeClr val="dk1"/>
              </a:solidFill>
              <a:latin typeface="Calibri"/>
              <a:ea typeface="Calibri"/>
              <a:cs typeface="Calibri"/>
              <a:sym typeface="Calibri"/>
            </a:endParaRPr>
          </a:p>
          <a:p>
            <a:pPr indent="-387350" lvl="0" marL="457200" marR="0" rtl="0" algn="l">
              <a:lnSpc>
                <a:spcPct val="100000"/>
              </a:lnSpc>
              <a:spcBef>
                <a:spcPts val="0"/>
              </a:spcBef>
              <a:spcAft>
                <a:spcPts val="0"/>
              </a:spcAft>
              <a:buClr>
                <a:schemeClr val="dk1"/>
              </a:buClr>
              <a:buSzPts val="2500"/>
              <a:buFont typeface="Calibri"/>
              <a:buChar char="●"/>
            </a:pPr>
            <a:r>
              <a:rPr b="0" i="0" lang="en-US" sz="2500" u="none" cap="none" strike="noStrike">
                <a:solidFill>
                  <a:schemeClr val="dk1"/>
                </a:solidFill>
                <a:latin typeface="Calibri"/>
                <a:ea typeface="Calibri"/>
                <a:cs typeface="Calibri"/>
                <a:sym typeface="Calibri"/>
              </a:rPr>
              <a:t>For organic production there has been a slight increase between 2011-2021, but these numbers are lower than 2016</a:t>
            </a:r>
            <a:endParaRPr b="0" i="0" sz="2500" u="none" cap="none" strike="noStrike">
              <a:solidFill>
                <a:schemeClr val="dk1"/>
              </a:solidFill>
              <a:latin typeface="Calibri"/>
              <a:ea typeface="Calibri"/>
              <a:cs typeface="Calibri"/>
              <a:sym typeface="Calibri"/>
            </a:endParaRPr>
          </a:p>
          <a:p>
            <a:pPr indent="-387350" lvl="0" marL="457200" marR="0" rtl="0" algn="l">
              <a:lnSpc>
                <a:spcPct val="100000"/>
              </a:lnSpc>
              <a:spcBef>
                <a:spcPts val="0"/>
              </a:spcBef>
              <a:spcAft>
                <a:spcPts val="0"/>
              </a:spcAft>
              <a:buClr>
                <a:schemeClr val="dk1"/>
              </a:buClr>
              <a:buSzPts val="2500"/>
              <a:buFont typeface="Calibri"/>
              <a:buChar char="●"/>
            </a:pPr>
            <a:r>
              <a:rPr b="0" i="0" lang="en-US" sz="2500" u="none" cap="none" strike="noStrike">
                <a:solidFill>
                  <a:schemeClr val="dk1"/>
                </a:solidFill>
                <a:latin typeface="Calibri"/>
                <a:ea typeface="Calibri"/>
                <a:cs typeface="Calibri"/>
                <a:sym typeface="Calibri"/>
              </a:rPr>
              <a:t>2021 increases: Bancroft, Asphodel-Norwood, Selwyn, Rideau lakes, Lanark Highlands, S. Frontenac and Stone Mills</a:t>
            </a:r>
            <a:endParaRPr b="0" i="0" sz="2500" u="none" cap="none" strike="noStrike">
              <a:solidFill>
                <a:schemeClr val="dk1"/>
              </a:solidFill>
              <a:latin typeface="Calibri"/>
              <a:ea typeface="Calibri"/>
              <a:cs typeface="Calibri"/>
              <a:sym typeface="Calibri"/>
            </a:endParaRPr>
          </a:p>
          <a:p>
            <a:pPr indent="-387350" lvl="0" marL="457200" marR="0" rtl="0" algn="l">
              <a:lnSpc>
                <a:spcPct val="100000"/>
              </a:lnSpc>
              <a:spcBef>
                <a:spcPts val="0"/>
              </a:spcBef>
              <a:spcAft>
                <a:spcPts val="0"/>
              </a:spcAft>
              <a:buClr>
                <a:schemeClr val="dk1"/>
              </a:buClr>
              <a:buSzPts val="2500"/>
              <a:buFont typeface="Calibri"/>
              <a:buChar char="●"/>
            </a:pPr>
            <a:r>
              <a:rPr lang="en-US" sz="2500">
                <a:solidFill>
                  <a:schemeClr val="dk1"/>
                </a:solidFill>
                <a:latin typeface="Calibri"/>
                <a:ea typeface="Calibri"/>
                <a:cs typeface="Calibri"/>
                <a:sym typeface="Calibri"/>
              </a:rPr>
              <a:t>2021 decreases: </a:t>
            </a:r>
            <a:r>
              <a:rPr b="0" i="0" lang="en-US" sz="2500" u="none" cap="none" strike="noStrike">
                <a:solidFill>
                  <a:schemeClr val="dk1"/>
                </a:solidFill>
                <a:latin typeface="Calibri"/>
                <a:ea typeface="Calibri"/>
                <a:cs typeface="Calibri"/>
                <a:sym typeface="Calibri"/>
              </a:rPr>
              <a:t>Ramara, Tyendinaga, Central Hastings, Tweed, Madoc, Trent Hills, Douro-Dummer, Bracebridge, Muskoka Lakes, Tay Valley, C. Frontenac and N. Frontenac </a:t>
            </a:r>
            <a:endParaRPr b="0" i="0" sz="2500" u="none" cap="none" strike="noStrike">
              <a:solidFill>
                <a:schemeClr val="dk1"/>
              </a:solidFill>
              <a:latin typeface="Calibri"/>
              <a:ea typeface="Calibri"/>
              <a:cs typeface="Calibri"/>
              <a:sym typeface="Calibri"/>
            </a:endParaRPr>
          </a:p>
          <a:p>
            <a:pPr indent="-387350" lvl="0" marL="457200" marR="0" rtl="0" algn="l">
              <a:lnSpc>
                <a:spcPct val="100000"/>
              </a:lnSpc>
              <a:spcBef>
                <a:spcPts val="0"/>
              </a:spcBef>
              <a:spcAft>
                <a:spcPts val="0"/>
              </a:spcAft>
              <a:buClr>
                <a:schemeClr val="dk1"/>
              </a:buClr>
              <a:buSzPts val="2500"/>
              <a:buFont typeface="Calibri"/>
              <a:buChar char="●"/>
            </a:pPr>
            <a:r>
              <a:rPr lang="en-US" sz="2500">
                <a:solidFill>
                  <a:schemeClr val="dk1"/>
                </a:solidFill>
                <a:latin typeface="Calibri"/>
                <a:ea typeface="Calibri"/>
                <a:cs typeface="Calibri"/>
                <a:sym typeface="Calibri"/>
              </a:rPr>
              <a:t>2</a:t>
            </a:r>
            <a:r>
              <a:rPr b="0" i="0" lang="en-US" sz="2500" u="none" cap="none" strike="noStrike">
                <a:solidFill>
                  <a:schemeClr val="dk1"/>
                </a:solidFill>
                <a:latin typeface="Calibri"/>
                <a:ea typeface="Calibri"/>
                <a:cs typeface="Calibri"/>
                <a:sym typeface="Calibri"/>
                <a:extLst>
                  <a:ext uri="http://customooxmlschemas.google.com/">
                    <go:slidesCustomData xmlns:go="http://customooxmlschemas.google.com/" textRoundtripDataId="0"/>
                  </a:ext>
                </a:extLst>
              </a:rPr>
              <a:t>021 19 of 36</a:t>
            </a:r>
            <a:r>
              <a:rPr b="0" i="0" lang="en-US" sz="2500" u="none" cap="none" strike="noStrike">
                <a:solidFill>
                  <a:schemeClr val="dk1"/>
                </a:solidFill>
                <a:latin typeface="Calibri"/>
                <a:ea typeface="Calibri"/>
                <a:cs typeface="Calibri"/>
                <a:sym typeface="Calibri"/>
              </a:rPr>
              <a:t> did not have any organi</a:t>
            </a:r>
            <a:r>
              <a:rPr lang="en-US" sz="2500">
                <a:solidFill>
                  <a:schemeClr val="dk1"/>
                </a:solidFill>
                <a:latin typeface="Calibri"/>
                <a:ea typeface="Calibri"/>
                <a:cs typeface="Calibri"/>
                <a:sym typeface="Calibri"/>
              </a:rPr>
              <a:t>cs for sale</a:t>
            </a:r>
            <a:endParaRPr b="0" i="0" sz="2500" u="none" cap="none" strike="noStrike">
              <a:solidFill>
                <a:schemeClr val="dk1"/>
              </a:solidFill>
              <a:latin typeface="Calibri"/>
              <a:ea typeface="Calibri"/>
              <a:cs typeface="Calibri"/>
              <a:sym typeface="Calibri"/>
            </a:endParaRPr>
          </a:p>
          <a:p>
            <a:pPr indent="0" lvl="0" marL="457200" marR="0" rtl="0" algn="l">
              <a:lnSpc>
                <a:spcPct val="100000"/>
              </a:lnSpc>
              <a:spcBef>
                <a:spcPts val="0"/>
              </a:spcBef>
              <a:spcAft>
                <a:spcPts val="0"/>
              </a:spcAft>
              <a:buClr>
                <a:srgbClr val="000000"/>
              </a:buClr>
              <a:buSzPts val="2500"/>
              <a:buFont typeface="Arial"/>
              <a:buNone/>
            </a:pPr>
            <a:r>
              <a:t/>
            </a:r>
            <a:endParaRPr b="0" i="0" sz="2500" u="none" cap="none" strike="noStrike">
              <a:solidFill>
                <a:schemeClr val="dk1"/>
              </a:solidFill>
              <a:latin typeface="Calibri"/>
              <a:ea typeface="Calibri"/>
              <a:cs typeface="Calibri"/>
              <a:sym typeface="Calibri"/>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91" name="Shape 491"/>
        <p:cNvGrpSpPr/>
        <p:nvPr/>
      </p:nvGrpSpPr>
      <p:grpSpPr>
        <a:xfrm>
          <a:off x="0" y="0"/>
          <a:ext cx="0" cy="0"/>
          <a:chOff x="0" y="0"/>
          <a:chExt cx="0" cy="0"/>
        </a:xfrm>
      </p:grpSpPr>
      <p:sp>
        <p:nvSpPr>
          <p:cNvPr id="492" name="Google Shape;492;p25"/>
          <p:cNvSpPr/>
          <p:nvPr/>
        </p:nvSpPr>
        <p:spPr>
          <a:xfrm>
            <a:off x="396882" y="280374"/>
            <a:ext cx="11438793" cy="1844256"/>
          </a:xfrm>
          <a:prstGeom prst="rect">
            <a:avLst/>
          </a:prstGeom>
          <a:solidFill>
            <a:srgbClr val="404040"/>
          </a:solidFill>
          <a:ln cap="sq" cmpd="thinThick" w="127000">
            <a:solidFill>
              <a:srgbClr val="40404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93" name="Google Shape;493;p25"/>
          <p:cNvSpPr txBox="1"/>
          <p:nvPr>
            <p:ph type="title"/>
          </p:nvPr>
        </p:nvSpPr>
        <p:spPr>
          <a:xfrm>
            <a:off x="546351" y="433545"/>
            <a:ext cx="11139854" cy="930447"/>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rgbClr val="FFFFFF"/>
              </a:buClr>
              <a:buSzPts val="5400"/>
              <a:buFont typeface="Calibri"/>
              <a:buNone/>
            </a:pPr>
            <a:r>
              <a:rPr lang="en-US" sz="5400">
                <a:solidFill>
                  <a:srgbClr val="FFFFFF"/>
                </a:solidFill>
              </a:rPr>
              <a:t>Renewable Energy</a:t>
            </a:r>
            <a:endParaRPr/>
          </a:p>
        </p:txBody>
      </p:sp>
      <p:cxnSp>
        <p:nvCxnSpPr>
          <p:cNvPr id="494" name="Google Shape;494;p25"/>
          <p:cNvCxnSpPr/>
          <p:nvPr/>
        </p:nvCxnSpPr>
        <p:spPr>
          <a:xfrm>
            <a:off x="2230078" y="1522292"/>
            <a:ext cx="7772400" cy="0"/>
          </a:xfrm>
          <a:prstGeom prst="straightConnector1">
            <a:avLst/>
          </a:prstGeom>
          <a:noFill/>
          <a:ln cap="flat" cmpd="sng" w="22225">
            <a:solidFill>
              <a:srgbClr val="D9D9D9"/>
            </a:solidFill>
            <a:prstDash val="solid"/>
            <a:miter lim="800000"/>
            <a:headEnd len="sm" w="sm" type="none"/>
            <a:tailEnd len="sm" w="sm" type="none"/>
          </a:ln>
        </p:spPr>
      </p:cxnSp>
      <p:pic>
        <p:nvPicPr>
          <p:cNvPr id="495" name="Google Shape;495;p25"/>
          <p:cNvPicPr preferRelativeResize="0"/>
          <p:nvPr/>
        </p:nvPicPr>
        <p:blipFill rotWithShape="1">
          <a:blip r:embed="rId3">
            <a:alphaModFix/>
          </a:blip>
          <a:srcRect b="0" l="0" r="0" t="0"/>
          <a:stretch/>
        </p:blipFill>
        <p:spPr>
          <a:xfrm>
            <a:off x="331567" y="2863881"/>
            <a:ext cx="5455917" cy="3123511"/>
          </a:xfrm>
          <a:prstGeom prst="rect">
            <a:avLst/>
          </a:prstGeom>
          <a:noFill/>
          <a:ln>
            <a:noFill/>
          </a:ln>
        </p:spPr>
      </p:pic>
      <p:cxnSp>
        <p:nvCxnSpPr>
          <p:cNvPr id="496" name="Google Shape;496;p25"/>
          <p:cNvCxnSpPr/>
          <p:nvPr/>
        </p:nvCxnSpPr>
        <p:spPr>
          <a:xfrm>
            <a:off x="6116278" y="2596836"/>
            <a:ext cx="0" cy="3657600"/>
          </a:xfrm>
          <a:prstGeom prst="straightConnector1">
            <a:avLst/>
          </a:prstGeom>
          <a:noFill/>
          <a:ln cap="flat" cmpd="dbl" w="101600">
            <a:solidFill>
              <a:srgbClr val="595959"/>
            </a:solidFill>
            <a:prstDash val="solid"/>
            <a:miter lim="800000"/>
            <a:headEnd len="sm" w="sm" type="none"/>
            <a:tailEnd len="sm" w="sm" type="none"/>
          </a:ln>
        </p:spPr>
      </p:cxnSp>
      <p:pic>
        <p:nvPicPr>
          <p:cNvPr id="497" name="Google Shape;497;p25"/>
          <p:cNvPicPr preferRelativeResize="0"/>
          <p:nvPr/>
        </p:nvPicPr>
        <p:blipFill rotWithShape="1">
          <a:blip r:embed="rId4">
            <a:alphaModFix/>
          </a:blip>
          <a:srcRect b="0" l="0" r="0" t="0"/>
          <a:stretch/>
        </p:blipFill>
        <p:spPr>
          <a:xfrm>
            <a:off x="6308226" y="2704389"/>
            <a:ext cx="5883774" cy="344250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01" name="Shape 501"/>
        <p:cNvGrpSpPr/>
        <p:nvPr/>
      </p:nvGrpSpPr>
      <p:grpSpPr>
        <a:xfrm>
          <a:off x="0" y="0"/>
          <a:ext cx="0" cy="0"/>
          <a:chOff x="0" y="0"/>
          <a:chExt cx="0" cy="0"/>
        </a:xfrm>
      </p:grpSpPr>
      <p:sp>
        <p:nvSpPr>
          <p:cNvPr id="502" name="Google Shape;502;p26"/>
          <p:cNvSpPr/>
          <p:nvPr/>
        </p:nvSpPr>
        <p:spPr>
          <a:xfrm>
            <a:off x="378068" y="343486"/>
            <a:ext cx="11438793" cy="1844256"/>
          </a:xfrm>
          <a:prstGeom prst="rect">
            <a:avLst/>
          </a:prstGeom>
          <a:solidFill>
            <a:srgbClr val="404040"/>
          </a:solidFill>
          <a:ln cap="sq" cmpd="thinThick" w="127000">
            <a:solidFill>
              <a:srgbClr val="40404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503" name="Google Shape;503;p26"/>
          <p:cNvSpPr txBox="1"/>
          <p:nvPr>
            <p:ph type="title"/>
          </p:nvPr>
        </p:nvSpPr>
        <p:spPr>
          <a:xfrm>
            <a:off x="526073" y="466578"/>
            <a:ext cx="11139854" cy="930447"/>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rgbClr val="FFFFFF"/>
              </a:buClr>
              <a:buSzPts val="5400"/>
              <a:buFont typeface="Calibri"/>
              <a:buNone/>
            </a:pPr>
            <a:r>
              <a:rPr lang="en-US" sz="5400">
                <a:solidFill>
                  <a:srgbClr val="FFFFFF"/>
                </a:solidFill>
                <a:latin typeface="Calibri"/>
                <a:ea typeface="Calibri"/>
                <a:cs typeface="Calibri"/>
                <a:sym typeface="Calibri"/>
              </a:rPr>
              <a:t>Renewable Energy</a:t>
            </a:r>
            <a:endParaRPr/>
          </a:p>
        </p:txBody>
      </p:sp>
      <p:cxnSp>
        <p:nvCxnSpPr>
          <p:cNvPr id="504" name="Google Shape;504;p26"/>
          <p:cNvCxnSpPr/>
          <p:nvPr/>
        </p:nvCxnSpPr>
        <p:spPr>
          <a:xfrm>
            <a:off x="2209800" y="1448631"/>
            <a:ext cx="7772400" cy="0"/>
          </a:xfrm>
          <a:prstGeom prst="straightConnector1">
            <a:avLst/>
          </a:prstGeom>
          <a:noFill/>
          <a:ln cap="flat" cmpd="sng" w="22225">
            <a:solidFill>
              <a:srgbClr val="D9D9D9"/>
            </a:solidFill>
            <a:prstDash val="solid"/>
            <a:miter lim="800000"/>
            <a:headEnd len="sm" w="sm" type="none"/>
            <a:tailEnd len="sm" w="sm" type="none"/>
          </a:ln>
        </p:spPr>
      </p:cxnSp>
      <p:pic>
        <p:nvPicPr>
          <p:cNvPr id="505" name="Google Shape;505;p26" title="Chart"/>
          <p:cNvPicPr preferRelativeResize="0"/>
          <p:nvPr/>
        </p:nvPicPr>
        <p:blipFill rotWithShape="1">
          <a:blip r:embed="rId3">
            <a:alphaModFix/>
          </a:blip>
          <a:srcRect b="0" l="0" r="0" t="0"/>
          <a:stretch/>
        </p:blipFill>
        <p:spPr>
          <a:xfrm>
            <a:off x="1301050" y="2340142"/>
            <a:ext cx="9589889" cy="4365459"/>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09" name="Shape 509"/>
        <p:cNvGrpSpPr/>
        <p:nvPr/>
      </p:nvGrpSpPr>
      <p:grpSpPr>
        <a:xfrm>
          <a:off x="0" y="0"/>
          <a:ext cx="0" cy="0"/>
          <a:chOff x="0" y="0"/>
          <a:chExt cx="0" cy="0"/>
        </a:xfrm>
      </p:grpSpPr>
      <p:sp>
        <p:nvSpPr>
          <p:cNvPr id="510" name="Google Shape;510;g13b9b866df2_0_32"/>
          <p:cNvSpPr/>
          <p:nvPr/>
        </p:nvSpPr>
        <p:spPr>
          <a:xfrm>
            <a:off x="376650" y="205425"/>
            <a:ext cx="11438700" cy="1409700"/>
          </a:xfrm>
          <a:prstGeom prst="rect">
            <a:avLst/>
          </a:prstGeom>
          <a:solidFill>
            <a:schemeClr val="accent1"/>
          </a:solidFill>
          <a:ln cap="sq" cmpd="thinThick" w="127000">
            <a:solidFill>
              <a:srgbClr val="40404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11" name="Google Shape;511;g13b9b866df2_0_32"/>
          <p:cNvSpPr txBox="1"/>
          <p:nvPr>
            <p:ph type="title"/>
          </p:nvPr>
        </p:nvSpPr>
        <p:spPr>
          <a:xfrm>
            <a:off x="675451" y="321120"/>
            <a:ext cx="11139900" cy="9303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rgbClr val="FFFFFF"/>
              </a:buClr>
              <a:buSzPts val="5400"/>
              <a:buFont typeface="Calibri"/>
              <a:buNone/>
            </a:pPr>
            <a:r>
              <a:rPr lang="en-US" sz="5400">
                <a:solidFill>
                  <a:srgbClr val="FFFFFF"/>
                </a:solidFill>
              </a:rPr>
              <a:t>Renewable Energy</a:t>
            </a:r>
            <a:endParaRPr/>
          </a:p>
        </p:txBody>
      </p:sp>
      <p:cxnSp>
        <p:nvCxnSpPr>
          <p:cNvPr id="512" name="Google Shape;512;g13b9b866df2_0_32"/>
          <p:cNvCxnSpPr/>
          <p:nvPr/>
        </p:nvCxnSpPr>
        <p:spPr>
          <a:xfrm>
            <a:off x="2230078" y="1522292"/>
            <a:ext cx="7772400" cy="0"/>
          </a:xfrm>
          <a:prstGeom prst="straightConnector1">
            <a:avLst/>
          </a:prstGeom>
          <a:noFill/>
          <a:ln cap="flat" cmpd="sng" w="22225">
            <a:solidFill>
              <a:srgbClr val="D9D9D9"/>
            </a:solidFill>
            <a:prstDash val="solid"/>
            <a:miter lim="800000"/>
            <a:headEnd len="sm" w="sm" type="none"/>
            <a:tailEnd len="sm" w="sm" type="none"/>
          </a:ln>
        </p:spPr>
      </p:cxnSp>
      <p:sp>
        <p:nvSpPr>
          <p:cNvPr id="513" name="Google Shape;513;g13b9b866df2_0_32"/>
          <p:cNvSpPr txBox="1"/>
          <p:nvPr/>
        </p:nvSpPr>
        <p:spPr>
          <a:xfrm>
            <a:off x="1194925" y="2282900"/>
            <a:ext cx="70440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514" name="Google Shape;514;g13b9b866df2_0_32"/>
          <p:cNvSpPr txBox="1"/>
          <p:nvPr/>
        </p:nvSpPr>
        <p:spPr>
          <a:xfrm>
            <a:off x="376650" y="1615125"/>
            <a:ext cx="11341800" cy="5187300"/>
          </a:xfrm>
          <a:prstGeom prst="rect">
            <a:avLst/>
          </a:prstGeom>
          <a:noFill/>
          <a:ln>
            <a:noFill/>
          </a:ln>
        </p:spPr>
        <p:txBody>
          <a:bodyPr anchorCtr="0" anchor="t" bIns="91425" lIns="91425" spcFirstLastPara="1" rIns="91425" wrap="square" tIns="91425">
            <a:spAutoFit/>
          </a:bodyPr>
          <a:lstStyle/>
          <a:p>
            <a:pPr indent="-387350" lvl="0" marL="457200" marR="0" rtl="0" algn="l">
              <a:lnSpc>
                <a:spcPct val="100000"/>
              </a:lnSpc>
              <a:spcBef>
                <a:spcPts val="0"/>
              </a:spcBef>
              <a:spcAft>
                <a:spcPts val="0"/>
              </a:spcAft>
              <a:buClr>
                <a:schemeClr val="dk1"/>
              </a:buClr>
              <a:buSzPts val="2500"/>
              <a:buFont typeface="Calibri"/>
              <a:buChar char="●"/>
            </a:pPr>
            <a:r>
              <a:rPr b="0" i="0" lang="en-US" sz="2500" u="none" cap="none" strike="noStrike">
                <a:solidFill>
                  <a:schemeClr val="dk1"/>
                </a:solidFill>
                <a:latin typeface="Calibri"/>
                <a:ea typeface="Calibri"/>
                <a:cs typeface="Calibri"/>
                <a:sym typeface="Calibri"/>
              </a:rPr>
              <a:t>In 2021, TLB totaled 683 farms reporting renewable energy production, or 8.05% of the 8,483 farms reporting renewables in Ontario</a:t>
            </a:r>
            <a:endParaRPr b="0" i="0" sz="2500" u="none" cap="none" strike="noStrike">
              <a:solidFill>
                <a:schemeClr val="dk1"/>
              </a:solidFill>
              <a:latin typeface="Calibri"/>
              <a:ea typeface="Calibri"/>
              <a:cs typeface="Calibri"/>
              <a:sym typeface="Calibri"/>
            </a:endParaRPr>
          </a:p>
          <a:p>
            <a:pPr indent="-387350" lvl="0" marL="457200" marR="0" rtl="0" algn="l">
              <a:lnSpc>
                <a:spcPct val="100000"/>
              </a:lnSpc>
              <a:spcBef>
                <a:spcPts val="0"/>
              </a:spcBef>
              <a:spcAft>
                <a:spcPts val="0"/>
              </a:spcAft>
              <a:buClr>
                <a:schemeClr val="dk1"/>
              </a:buClr>
              <a:buSzPts val="2500"/>
              <a:buFont typeface="Calibri"/>
              <a:buChar char="●"/>
            </a:pPr>
            <a:r>
              <a:rPr b="0" i="0" lang="en-US" sz="2500" u="none" cap="none" strike="noStrike">
                <a:solidFill>
                  <a:schemeClr val="dk1"/>
                </a:solidFill>
                <a:latin typeface="Calibri"/>
                <a:ea typeface="Calibri"/>
                <a:cs typeface="Calibri"/>
                <a:sym typeface="Calibri"/>
              </a:rPr>
              <a:t>The most farms producing renewable energy in TLB are doing so via solar (473 farms in 2021, up from 387 farms in 2016)</a:t>
            </a:r>
            <a:endParaRPr b="0" i="0" sz="2500" u="none" cap="none" strike="noStrike">
              <a:solidFill>
                <a:schemeClr val="dk1"/>
              </a:solidFill>
              <a:latin typeface="Calibri"/>
              <a:ea typeface="Calibri"/>
              <a:cs typeface="Calibri"/>
              <a:sym typeface="Calibri"/>
            </a:endParaRPr>
          </a:p>
          <a:p>
            <a:pPr indent="-387350" lvl="0" marL="457200" marR="0" rtl="0" algn="l">
              <a:lnSpc>
                <a:spcPct val="100000"/>
              </a:lnSpc>
              <a:spcBef>
                <a:spcPts val="0"/>
              </a:spcBef>
              <a:spcAft>
                <a:spcPts val="0"/>
              </a:spcAft>
              <a:buClr>
                <a:schemeClr val="dk1"/>
              </a:buClr>
              <a:buSzPts val="2500"/>
              <a:buFont typeface="Calibri"/>
              <a:buChar char="●"/>
            </a:pPr>
            <a:r>
              <a:rPr b="0" i="0" lang="en-US" sz="2500" u="none" cap="none" strike="noStrike">
                <a:solidFill>
                  <a:schemeClr val="dk1"/>
                </a:solidFill>
                <a:latin typeface="Calibri"/>
                <a:ea typeface="Calibri"/>
                <a:cs typeface="Calibri"/>
                <a:sym typeface="Calibri"/>
              </a:rPr>
              <a:t>The second most common renewable energy type on TLB farms in 2016 was wind at 16 farms, but by 2021, only 5 farms remained in TLB with wind turbines</a:t>
            </a:r>
            <a:endParaRPr b="0" i="0" sz="2500" u="none" cap="none" strike="noStrike">
              <a:solidFill>
                <a:schemeClr val="dk1"/>
              </a:solidFill>
              <a:latin typeface="Calibri"/>
              <a:ea typeface="Calibri"/>
              <a:cs typeface="Calibri"/>
              <a:sym typeface="Calibri"/>
            </a:endParaRPr>
          </a:p>
          <a:p>
            <a:pPr indent="-387350" lvl="0" marL="457200" marR="0" rtl="0" algn="l">
              <a:lnSpc>
                <a:spcPct val="100000"/>
              </a:lnSpc>
              <a:spcBef>
                <a:spcPts val="0"/>
              </a:spcBef>
              <a:spcAft>
                <a:spcPts val="0"/>
              </a:spcAft>
              <a:buClr>
                <a:schemeClr val="dk1"/>
              </a:buClr>
              <a:buSzPts val="2500"/>
              <a:buFont typeface="Calibri"/>
              <a:buChar char="●"/>
            </a:pPr>
            <a:r>
              <a:rPr b="0" i="0" lang="en-US" sz="2500" u="none" cap="none" strike="noStrike">
                <a:solidFill>
                  <a:schemeClr val="dk1"/>
                </a:solidFill>
                <a:latin typeface="Calibri"/>
                <a:ea typeface="Calibri"/>
                <a:cs typeface="Calibri"/>
                <a:sym typeface="Calibri"/>
              </a:rPr>
              <a:t>The newly added to the census category of biofuel is now the second most common method of renewable energy generation on TLB farms, specifically biomass combustion, at 173 farms.</a:t>
            </a:r>
            <a:endParaRPr b="0" i="0" sz="2500" u="none" cap="none" strike="noStrike">
              <a:solidFill>
                <a:schemeClr val="dk1"/>
              </a:solidFill>
              <a:latin typeface="Calibri"/>
              <a:ea typeface="Calibri"/>
              <a:cs typeface="Calibri"/>
              <a:sym typeface="Calibri"/>
            </a:endParaRPr>
          </a:p>
          <a:p>
            <a:pPr indent="-387350" lvl="0" marL="457200" marR="0" rtl="0" algn="l">
              <a:lnSpc>
                <a:spcPct val="100000"/>
              </a:lnSpc>
              <a:spcBef>
                <a:spcPts val="0"/>
              </a:spcBef>
              <a:spcAft>
                <a:spcPts val="0"/>
              </a:spcAft>
              <a:buClr>
                <a:schemeClr val="dk1"/>
              </a:buClr>
              <a:buSzPts val="2500"/>
              <a:buFont typeface="Calibri"/>
              <a:buChar char="●"/>
            </a:pPr>
            <a:r>
              <a:rPr b="0" i="0" lang="en-US" sz="2500" u="none" cap="none" strike="noStrike">
                <a:solidFill>
                  <a:schemeClr val="dk1"/>
                </a:solidFill>
                <a:latin typeface="Calibri"/>
                <a:ea typeface="Calibri"/>
                <a:cs typeface="Calibri"/>
                <a:sym typeface="Calibri"/>
              </a:rPr>
              <a:t>In 2021 and 2016, Addington Highlands and Carlow/Mayo were the only TLB CCS’ with no farms producing renewable energy</a:t>
            </a:r>
            <a:endParaRPr b="0" i="0" sz="25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500"/>
              <a:buFont typeface="Arial"/>
              <a:buNone/>
            </a:pPr>
            <a:r>
              <a:t/>
            </a:r>
            <a:endParaRPr b="0" i="0" sz="2500" u="none" cap="none" strike="noStrike">
              <a:solidFill>
                <a:schemeClr val="dk1"/>
              </a:solidFill>
              <a:latin typeface="Calibri"/>
              <a:ea typeface="Calibri"/>
              <a:cs typeface="Calibri"/>
              <a:sym typeface="Calibri"/>
            </a:endParaRPr>
          </a:p>
          <a:p>
            <a:pPr indent="0" lvl="0" marL="457200" marR="0" rtl="0" algn="l">
              <a:lnSpc>
                <a:spcPct val="100000"/>
              </a:lnSpc>
              <a:spcBef>
                <a:spcPts val="0"/>
              </a:spcBef>
              <a:spcAft>
                <a:spcPts val="0"/>
              </a:spcAft>
              <a:buClr>
                <a:srgbClr val="000000"/>
              </a:buClr>
              <a:buSzPts val="2500"/>
              <a:buFont typeface="Arial"/>
              <a:buNone/>
            </a:pPr>
            <a:r>
              <a:t/>
            </a:r>
            <a:endParaRPr b="0" i="0" sz="2500" u="none" cap="none" strike="noStrike">
              <a:solidFill>
                <a:schemeClr val="dk1"/>
              </a:solidFill>
              <a:latin typeface="Calibri"/>
              <a:ea typeface="Calibri"/>
              <a:cs typeface="Calibri"/>
              <a:sym typeface="Calibri"/>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518" name="Shape 518"/>
        <p:cNvGrpSpPr/>
        <p:nvPr/>
      </p:nvGrpSpPr>
      <p:grpSpPr>
        <a:xfrm>
          <a:off x="0" y="0"/>
          <a:ext cx="0" cy="0"/>
          <a:chOff x="0" y="0"/>
          <a:chExt cx="0" cy="0"/>
        </a:xfrm>
      </p:grpSpPr>
      <p:sp>
        <p:nvSpPr>
          <p:cNvPr id="519" name="Google Shape;519;p27"/>
          <p:cNvSpPr/>
          <p:nvPr/>
        </p:nvSpPr>
        <p:spPr>
          <a:xfrm>
            <a:off x="0" y="0"/>
            <a:ext cx="12192000" cy="68580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A picture containing grass, outdoor, sky, wooden&#10;&#10;Description automatically generated" id="520" name="Google Shape;520;p27"/>
          <p:cNvPicPr preferRelativeResize="0"/>
          <p:nvPr/>
        </p:nvPicPr>
        <p:blipFill rotWithShape="1">
          <a:blip r:embed="rId3">
            <a:alphaModFix/>
          </a:blip>
          <a:srcRect b="0" l="10888" r="0" t="0"/>
          <a:stretch/>
        </p:blipFill>
        <p:spPr>
          <a:xfrm>
            <a:off x="7364078" y="-18"/>
            <a:ext cx="4827922" cy="6857999"/>
          </a:xfrm>
          <a:custGeom>
            <a:rect b="b" l="l" r="r" t="t"/>
            <a:pathLst>
              <a:path extrusionOk="0" h="6858000" w="4827922">
                <a:moveTo>
                  <a:pt x="4441" y="0"/>
                </a:moveTo>
                <a:lnTo>
                  <a:pt x="4827922" y="0"/>
                </a:lnTo>
                <a:lnTo>
                  <a:pt x="4827922" y="6858000"/>
                </a:lnTo>
                <a:lnTo>
                  <a:pt x="0" y="6858000"/>
                </a:lnTo>
                <a:lnTo>
                  <a:pt x="106674" y="6638378"/>
                </a:lnTo>
                <a:cubicBezTo>
                  <a:pt x="530028" y="5720938"/>
                  <a:pt x="777229" y="4614948"/>
                  <a:pt x="777229" y="3424428"/>
                </a:cubicBezTo>
                <a:cubicBezTo>
                  <a:pt x="777229" y="2233909"/>
                  <a:pt x="530028" y="1127919"/>
                  <a:pt x="106674" y="210478"/>
                </a:cubicBezTo>
                <a:close/>
              </a:path>
            </a:pathLst>
          </a:custGeom>
          <a:noFill/>
          <a:ln>
            <a:noFill/>
          </a:ln>
        </p:spPr>
      </p:pic>
      <p:pic>
        <p:nvPicPr>
          <p:cNvPr descr="A picture containing sky, grass, outdoor, building&#10;&#10;Description automatically generated" id="521" name="Google Shape;521;p27"/>
          <p:cNvPicPr preferRelativeResize="0"/>
          <p:nvPr/>
        </p:nvPicPr>
        <p:blipFill rotWithShape="1">
          <a:blip r:embed="rId4">
            <a:alphaModFix/>
          </a:blip>
          <a:srcRect b="0" l="800" r="0" t="0"/>
          <a:stretch/>
        </p:blipFill>
        <p:spPr>
          <a:xfrm>
            <a:off x="3119360" y="18"/>
            <a:ext cx="4966290" cy="6857999"/>
          </a:xfrm>
          <a:custGeom>
            <a:rect b="b" l="l" r="r" t="t"/>
            <a:pathLst>
              <a:path extrusionOk="0" h="6857999" w="4966290">
                <a:moveTo>
                  <a:pt x="0" y="0"/>
                </a:moveTo>
                <a:lnTo>
                  <a:pt x="4188230" y="0"/>
                </a:lnTo>
                <a:lnTo>
                  <a:pt x="4295735" y="210478"/>
                </a:lnTo>
                <a:cubicBezTo>
                  <a:pt x="4719089" y="1127919"/>
                  <a:pt x="4966290" y="2233909"/>
                  <a:pt x="4966290" y="3424428"/>
                </a:cubicBezTo>
                <a:cubicBezTo>
                  <a:pt x="4966290" y="4614948"/>
                  <a:pt x="4719089" y="5720938"/>
                  <a:pt x="4295735" y="6638378"/>
                </a:cubicBezTo>
                <a:lnTo>
                  <a:pt x="4183560" y="6857999"/>
                </a:lnTo>
                <a:lnTo>
                  <a:pt x="53039" y="6857999"/>
                </a:lnTo>
                <a:lnTo>
                  <a:pt x="132047" y="6695338"/>
                </a:lnTo>
                <a:cubicBezTo>
                  <a:pt x="555401" y="5777898"/>
                  <a:pt x="802602" y="4671908"/>
                  <a:pt x="802602" y="3481388"/>
                </a:cubicBezTo>
                <a:cubicBezTo>
                  <a:pt x="802602" y="2191659"/>
                  <a:pt x="512484" y="1001134"/>
                  <a:pt x="22579" y="42066"/>
                </a:cubicBezTo>
                <a:close/>
              </a:path>
            </a:pathLst>
          </a:custGeom>
          <a:noFill/>
          <a:ln>
            <a:noFill/>
          </a:ln>
        </p:spPr>
      </p:pic>
      <p:sp>
        <p:nvSpPr>
          <p:cNvPr id="522" name="Google Shape;522;p27"/>
          <p:cNvSpPr/>
          <p:nvPr/>
        </p:nvSpPr>
        <p:spPr>
          <a:xfrm>
            <a:off x="0" y="0"/>
            <a:ext cx="3945815" cy="6858000"/>
          </a:xfrm>
          <a:custGeom>
            <a:rect b="b" l="l" r="r" t="t"/>
            <a:pathLst>
              <a:path extrusionOk="0" h="6858000" w="3945815">
                <a:moveTo>
                  <a:pt x="0" y="0"/>
                </a:moveTo>
                <a:lnTo>
                  <a:pt x="3138662" y="0"/>
                </a:lnTo>
                <a:lnTo>
                  <a:pt x="3275260" y="267438"/>
                </a:lnTo>
                <a:cubicBezTo>
                  <a:pt x="3698614" y="1184879"/>
                  <a:pt x="3945815" y="2290869"/>
                  <a:pt x="3945815" y="3481388"/>
                </a:cubicBezTo>
                <a:cubicBezTo>
                  <a:pt x="3945815" y="4671908"/>
                  <a:pt x="3698614" y="5777898"/>
                  <a:pt x="3275260" y="6695338"/>
                </a:cubicBezTo>
                <a:lnTo>
                  <a:pt x="3192177" y="6858000"/>
                </a:lnTo>
                <a:lnTo>
                  <a:pt x="0" y="6858000"/>
                </a:lnTo>
                <a:close/>
              </a:path>
            </a:pathLst>
          </a:custGeom>
          <a:solidFill>
            <a:schemeClr val="dk1"/>
          </a:solidFill>
          <a:ln cap="flat" cmpd="sng" w="9525">
            <a:solidFill>
              <a:srgbClr val="EFEFEF"/>
            </a:solidFill>
            <a:prstDash val="solid"/>
            <a:miter lim="800000"/>
            <a:headEnd len="sm" w="sm" type="none"/>
            <a:tailEnd len="sm" w="sm" type="none"/>
          </a:ln>
          <a:effectLst>
            <a:outerShdw blurRad="50800" rotWithShape="0" algn="l" dist="38100">
              <a:srgbClr val="D8D8D8">
                <a:alpha val="29803"/>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523" name="Google Shape;523;p27"/>
          <p:cNvSpPr/>
          <p:nvPr/>
        </p:nvSpPr>
        <p:spPr>
          <a:xfrm>
            <a:off x="0" y="0"/>
            <a:ext cx="3936670" cy="6858000"/>
          </a:xfrm>
          <a:custGeom>
            <a:rect b="b" l="l" r="r" t="t"/>
            <a:pathLst>
              <a:path extrusionOk="0" h="6858000" w="3936670">
                <a:moveTo>
                  <a:pt x="0" y="0"/>
                </a:moveTo>
                <a:lnTo>
                  <a:pt x="3129517" y="0"/>
                </a:lnTo>
                <a:lnTo>
                  <a:pt x="3266115" y="267438"/>
                </a:lnTo>
                <a:cubicBezTo>
                  <a:pt x="3689469" y="1184879"/>
                  <a:pt x="3936670" y="2290869"/>
                  <a:pt x="3936670" y="3481388"/>
                </a:cubicBezTo>
                <a:cubicBezTo>
                  <a:pt x="3936670" y="4671908"/>
                  <a:pt x="3689469" y="5777898"/>
                  <a:pt x="3266115" y="6695338"/>
                </a:cubicBezTo>
                <a:lnTo>
                  <a:pt x="3183032" y="6858000"/>
                </a:lnTo>
                <a:lnTo>
                  <a:pt x="0" y="6858000"/>
                </a:lnTo>
                <a:close/>
              </a:path>
            </a:pathLst>
          </a:cu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524" name="Google Shape;524;p27"/>
          <p:cNvSpPr txBox="1"/>
          <p:nvPr>
            <p:ph type="title"/>
          </p:nvPr>
        </p:nvSpPr>
        <p:spPr>
          <a:xfrm>
            <a:off x="453980" y="1204685"/>
            <a:ext cx="2804504"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2800"/>
              <a:buFont typeface="Calibri"/>
              <a:buNone/>
            </a:pPr>
            <a:r>
              <a:rPr lang="en-US" sz="2800">
                <a:solidFill>
                  <a:schemeClr val="lt1"/>
                </a:solidFill>
              </a:rPr>
              <a:t>Farms of TLB</a:t>
            </a:r>
            <a:endParaRPr/>
          </a:p>
        </p:txBody>
      </p:sp>
      <p:sp>
        <p:nvSpPr>
          <p:cNvPr id="525" name="Google Shape;525;p27"/>
          <p:cNvSpPr/>
          <p:nvPr/>
        </p:nvSpPr>
        <p:spPr>
          <a:xfrm>
            <a:off x="0" y="1016867"/>
            <a:ext cx="128016" cy="653903"/>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526" name="Google Shape;526;p27"/>
          <p:cNvSpPr/>
          <p:nvPr/>
        </p:nvSpPr>
        <p:spPr>
          <a:xfrm>
            <a:off x="438912" y="2089941"/>
            <a:ext cx="2834640" cy="18288"/>
          </a:xfrm>
          <a:prstGeom prst="rect">
            <a:avLst/>
          </a:prstGeom>
          <a:solidFill>
            <a:srgbClr val="D5D5D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30" name="Shape 530"/>
        <p:cNvGrpSpPr/>
        <p:nvPr/>
      </p:nvGrpSpPr>
      <p:grpSpPr>
        <a:xfrm>
          <a:off x="0" y="0"/>
          <a:ext cx="0" cy="0"/>
          <a:chOff x="0" y="0"/>
          <a:chExt cx="0" cy="0"/>
        </a:xfrm>
      </p:grpSpPr>
      <p:sp>
        <p:nvSpPr>
          <p:cNvPr id="531" name="Google Shape;531;p28"/>
          <p:cNvSpPr/>
          <p:nvPr/>
        </p:nvSpPr>
        <p:spPr>
          <a:xfrm>
            <a:off x="378068" y="343486"/>
            <a:ext cx="11438793" cy="1844256"/>
          </a:xfrm>
          <a:prstGeom prst="rect">
            <a:avLst/>
          </a:prstGeom>
          <a:solidFill>
            <a:srgbClr val="404040"/>
          </a:solidFill>
          <a:ln cap="sq" cmpd="thinThick" w="127000">
            <a:solidFill>
              <a:srgbClr val="40404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532" name="Google Shape;532;p28"/>
          <p:cNvSpPr txBox="1"/>
          <p:nvPr>
            <p:ph type="title"/>
          </p:nvPr>
        </p:nvSpPr>
        <p:spPr>
          <a:xfrm>
            <a:off x="526073" y="466578"/>
            <a:ext cx="11139854" cy="930447"/>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rgbClr val="FFFFFF"/>
              </a:buClr>
              <a:buSzPts val="5400"/>
              <a:buFont typeface="Calibri"/>
              <a:buNone/>
            </a:pPr>
            <a:r>
              <a:rPr lang="en-US" sz="5400">
                <a:solidFill>
                  <a:srgbClr val="FFFFFF"/>
                </a:solidFill>
                <a:latin typeface="Calibri"/>
                <a:ea typeface="Calibri"/>
                <a:cs typeface="Calibri"/>
                <a:sym typeface="Calibri"/>
              </a:rPr>
              <a:t>Farm Types</a:t>
            </a:r>
            <a:endParaRPr/>
          </a:p>
        </p:txBody>
      </p:sp>
      <p:cxnSp>
        <p:nvCxnSpPr>
          <p:cNvPr id="533" name="Google Shape;533;p28"/>
          <p:cNvCxnSpPr/>
          <p:nvPr/>
        </p:nvCxnSpPr>
        <p:spPr>
          <a:xfrm>
            <a:off x="2209800" y="1448631"/>
            <a:ext cx="7772400" cy="0"/>
          </a:xfrm>
          <a:prstGeom prst="straightConnector1">
            <a:avLst/>
          </a:prstGeom>
          <a:noFill/>
          <a:ln cap="flat" cmpd="sng" w="22225">
            <a:solidFill>
              <a:srgbClr val="D9D9D9"/>
            </a:solidFill>
            <a:prstDash val="solid"/>
            <a:miter lim="800000"/>
            <a:headEnd len="sm" w="sm" type="none"/>
            <a:tailEnd len="sm" w="sm" type="none"/>
          </a:ln>
        </p:spPr>
      </p:cxnSp>
      <p:pic>
        <p:nvPicPr>
          <p:cNvPr id="534" name="Google Shape;534;p28"/>
          <p:cNvPicPr preferRelativeResize="0"/>
          <p:nvPr/>
        </p:nvPicPr>
        <p:blipFill rotWithShape="1">
          <a:blip r:embed="rId4">
            <a:alphaModFix/>
          </a:blip>
          <a:srcRect b="0" l="0" r="0" t="0"/>
          <a:stretch/>
        </p:blipFill>
        <p:spPr>
          <a:xfrm>
            <a:off x="1763645" y="2509911"/>
            <a:ext cx="8609611" cy="3997637"/>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27" name="Shape 127"/>
        <p:cNvGrpSpPr/>
        <p:nvPr/>
      </p:nvGrpSpPr>
      <p:grpSpPr>
        <a:xfrm>
          <a:off x="0" y="0"/>
          <a:ext cx="0" cy="0"/>
          <a:chOff x="0" y="0"/>
          <a:chExt cx="0" cy="0"/>
        </a:xfrm>
      </p:grpSpPr>
      <p:sp>
        <p:nvSpPr>
          <p:cNvPr id="128" name="Google Shape;128;g3d8739d333b_0_5"/>
          <p:cNvSpPr/>
          <p:nvPr/>
        </p:nvSpPr>
        <p:spPr>
          <a:xfrm>
            <a:off x="396882" y="280374"/>
            <a:ext cx="11438700" cy="1844400"/>
          </a:xfrm>
          <a:prstGeom prst="rect">
            <a:avLst/>
          </a:prstGeom>
          <a:solidFill>
            <a:schemeClr val="accent1"/>
          </a:solidFill>
          <a:ln cap="sq" cmpd="thinThick" w="127000">
            <a:solidFill>
              <a:srgbClr val="40404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29" name="Google Shape;129;g3d8739d333b_0_5"/>
          <p:cNvSpPr txBox="1"/>
          <p:nvPr>
            <p:ph type="title"/>
          </p:nvPr>
        </p:nvSpPr>
        <p:spPr>
          <a:xfrm>
            <a:off x="546351" y="433545"/>
            <a:ext cx="11139900" cy="930300"/>
          </a:xfrm>
          <a:prstGeom prst="rect">
            <a:avLst/>
          </a:prstGeom>
          <a:noFill/>
          <a:ln>
            <a:noFill/>
          </a:ln>
        </p:spPr>
        <p:txBody>
          <a:bodyPr anchorCtr="0" anchor="b" bIns="45700" lIns="91425" spcFirstLastPara="1" rIns="91425" wrap="square" tIns="45700">
            <a:normAutofit fontScale="90000"/>
          </a:bodyPr>
          <a:lstStyle/>
          <a:p>
            <a:pPr indent="0" lvl="0" marL="0" rtl="0" algn="ctr">
              <a:lnSpc>
                <a:spcPct val="90000"/>
              </a:lnSpc>
              <a:spcBef>
                <a:spcPts val="0"/>
              </a:spcBef>
              <a:spcAft>
                <a:spcPts val="0"/>
              </a:spcAft>
              <a:buClr>
                <a:srgbClr val="FFFFFF"/>
              </a:buClr>
              <a:buSzPct val="100000"/>
              <a:buFont typeface="Calibri"/>
              <a:buNone/>
            </a:pPr>
            <a:r>
              <a:rPr lang="en-US" sz="5400">
                <a:solidFill>
                  <a:srgbClr val="FFFFFF"/>
                </a:solidFill>
              </a:rPr>
              <a:t>Age of Farmers/Farm Operators Analysis</a:t>
            </a:r>
            <a:endParaRPr/>
          </a:p>
        </p:txBody>
      </p:sp>
      <p:cxnSp>
        <p:nvCxnSpPr>
          <p:cNvPr id="130" name="Google Shape;130;g3d8739d333b_0_5"/>
          <p:cNvCxnSpPr/>
          <p:nvPr/>
        </p:nvCxnSpPr>
        <p:spPr>
          <a:xfrm>
            <a:off x="2230078" y="1522292"/>
            <a:ext cx="7772400" cy="0"/>
          </a:xfrm>
          <a:prstGeom prst="straightConnector1">
            <a:avLst/>
          </a:prstGeom>
          <a:noFill/>
          <a:ln cap="flat" cmpd="sng" w="22225">
            <a:solidFill>
              <a:srgbClr val="D9D9D9"/>
            </a:solidFill>
            <a:prstDash val="solid"/>
            <a:miter lim="800000"/>
            <a:headEnd len="sm" w="sm" type="none"/>
            <a:tailEnd len="sm" w="sm" type="none"/>
          </a:ln>
        </p:spPr>
      </p:cxnSp>
      <p:sp>
        <p:nvSpPr>
          <p:cNvPr id="131" name="Google Shape;131;g3d8739d333b_0_5"/>
          <p:cNvSpPr txBox="1"/>
          <p:nvPr/>
        </p:nvSpPr>
        <p:spPr>
          <a:xfrm>
            <a:off x="575850" y="2233925"/>
            <a:ext cx="11040300" cy="4048200"/>
          </a:xfrm>
          <a:prstGeom prst="rect">
            <a:avLst/>
          </a:prstGeom>
          <a:noFill/>
          <a:ln>
            <a:noFill/>
          </a:ln>
        </p:spPr>
        <p:txBody>
          <a:bodyPr anchorCtr="0" anchor="t" bIns="91425" lIns="91425" spcFirstLastPara="1" rIns="91425" wrap="square" tIns="91425">
            <a:spAutoFit/>
          </a:bodyPr>
          <a:lstStyle/>
          <a:p>
            <a:pPr indent="-450850" lvl="0" marL="457200" marR="0" rtl="0" algn="l">
              <a:lnSpc>
                <a:spcPct val="100000"/>
              </a:lnSpc>
              <a:spcBef>
                <a:spcPts val="0"/>
              </a:spcBef>
              <a:spcAft>
                <a:spcPts val="0"/>
              </a:spcAft>
              <a:buClr>
                <a:srgbClr val="000000"/>
              </a:buClr>
              <a:buSzPts val="3500"/>
              <a:buFont typeface="Calibri"/>
              <a:buChar char="●"/>
            </a:pPr>
            <a:r>
              <a:rPr lang="en-US" sz="3500">
                <a:latin typeface="Calibri"/>
                <a:ea typeface="Calibri"/>
                <a:cs typeface="Calibri"/>
                <a:sym typeface="Calibri"/>
              </a:rPr>
              <a:t>A</a:t>
            </a:r>
            <a:r>
              <a:rPr b="0" i="0" lang="en-US" sz="3500" u="none" cap="none" strike="noStrike">
                <a:solidFill>
                  <a:srgbClr val="000000"/>
                </a:solidFill>
                <a:latin typeface="Calibri"/>
                <a:ea typeface="Calibri"/>
                <a:cs typeface="Calibri"/>
                <a:sym typeface="Calibri"/>
              </a:rPr>
              <a:t>verage age of farm operators in individual regions of TLB ranges from over 54 years, to just below 64 years. </a:t>
            </a:r>
            <a:endParaRPr b="0" i="0" sz="35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None/>
            </a:pPr>
            <a:r>
              <a:t/>
            </a:r>
            <a:endParaRPr sz="4100">
              <a:latin typeface="Calibri"/>
              <a:ea typeface="Calibri"/>
              <a:cs typeface="Calibri"/>
              <a:sym typeface="Calibri"/>
            </a:endParaRPr>
          </a:p>
          <a:p>
            <a:pPr indent="-450850" lvl="0" marL="457200" marR="0" rtl="0" algn="l">
              <a:lnSpc>
                <a:spcPct val="100000"/>
              </a:lnSpc>
              <a:spcBef>
                <a:spcPts val="0"/>
              </a:spcBef>
              <a:spcAft>
                <a:spcPts val="0"/>
              </a:spcAft>
              <a:buClr>
                <a:srgbClr val="000000"/>
              </a:buClr>
              <a:buSzPts val="3500"/>
              <a:buFont typeface="Calibri"/>
              <a:buChar char="●"/>
            </a:pPr>
            <a:r>
              <a:rPr b="0" i="0" lang="en-US" sz="3500" u="none" cap="none" strike="noStrike">
                <a:solidFill>
                  <a:srgbClr val="000000"/>
                </a:solidFill>
                <a:latin typeface="Calibri"/>
                <a:ea typeface="Calibri"/>
                <a:cs typeface="Calibri"/>
                <a:sym typeface="Calibri"/>
              </a:rPr>
              <a:t>Minden Hills (54.6) and Tyendinaga (55.6) had the youngest operators, on average in 2021, while all other TLB regions average operator age was 57.6 or above in 2021</a:t>
            </a:r>
            <a:endParaRPr b="0" i="0" sz="3500" u="none" cap="none" strike="noStrike">
              <a:solidFill>
                <a:srgbClr val="000000"/>
              </a:solidFill>
              <a:latin typeface="Calibri"/>
              <a:ea typeface="Calibri"/>
              <a:cs typeface="Calibri"/>
              <a:sym typeface="Calibri"/>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38" name="Shape 538"/>
        <p:cNvGrpSpPr/>
        <p:nvPr/>
      </p:nvGrpSpPr>
      <p:grpSpPr>
        <a:xfrm>
          <a:off x="0" y="0"/>
          <a:ext cx="0" cy="0"/>
          <a:chOff x="0" y="0"/>
          <a:chExt cx="0" cy="0"/>
        </a:xfrm>
      </p:grpSpPr>
      <p:sp>
        <p:nvSpPr>
          <p:cNvPr id="539" name="Google Shape;539;g13b9b866df2_0_96"/>
          <p:cNvSpPr/>
          <p:nvPr/>
        </p:nvSpPr>
        <p:spPr>
          <a:xfrm>
            <a:off x="376650" y="205425"/>
            <a:ext cx="11438700" cy="1409700"/>
          </a:xfrm>
          <a:prstGeom prst="rect">
            <a:avLst/>
          </a:prstGeom>
          <a:solidFill>
            <a:schemeClr val="accent1"/>
          </a:solidFill>
          <a:ln cap="sq" cmpd="thinThick" w="127000">
            <a:solidFill>
              <a:srgbClr val="40404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40" name="Google Shape;540;g13b9b866df2_0_96"/>
          <p:cNvSpPr txBox="1"/>
          <p:nvPr>
            <p:ph type="title"/>
          </p:nvPr>
        </p:nvSpPr>
        <p:spPr>
          <a:xfrm>
            <a:off x="675451" y="321120"/>
            <a:ext cx="11139900" cy="9303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rgbClr val="FFFFFF"/>
              </a:buClr>
              <a:buSzPts val="5400"/>
              <a:buFont typeface="Calibri"/>
              <a:buNone/>
            </a:pPr>
            <a:r>
              <a:rPr lang="en-US" sz="5400">
                <a:solidFill>
                  <a:srgbClr val="FFFFFF"/>
                </a:solidFill>
              </a:rPr>
              <a:t>Farm Types</a:t>
            </a:r>
            <a:endParaRPr/>
          </a:p>
        </p:txBody>
      </p:sp>
      <p:cxnSp>
        <p:nvCxnSpPr>
          <p:cNvPr id="541" name="Google Shape;541;g13b9b866df2_0_96"/>
          <p:cNvCxnSpPr/>
          <p:nvPr/>
        </p:nvCxnSpPr>
        <p:spPr>
          <a:xfrm>
            <a:off x="2230078" y="1522292"/>
            <a:ext cx="7772400" cy="0"/>
          </a:xfrm>
          <a:prstGeom prst="straightConnector1">
            <a:avLst/>
          </a:prstGeom>
          <a:noFill/>
          <a:ln cap="flat" cmpd="sng" w="22225">
            <a:solidFill>
              <a:srgbClr val="D9D9D9"/>
            </a:solidFill>
            <a:prstDash val="solid"/>
            <a:miter lim="800000"/>
            <a:headEnd len="sm" w="sm" type="none"/>
            <a:tailEnd len="sm" w="sm" type="none"/>
          </a:ln>
        </p:spPr>
      </p:cxnSp>
      <p:sp>
        <p:nvSpPr>
          <p:cNvPr id="542" name="Google Shape;542;g13b9b866df2_0_96"/>
          <p:cNvSpPr txBox="1"/>
          <p:nvPr/>
        </p:nvSpPr>
        <p:spPr>
          <a:xfrm>
            <a:off x="1194925" y="2282900"/>
            <a:ext cx="70440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543" name="Google Shape;543;g13b9b866df2_0_96"/>
          <p:cNvSpPr txBox="1"/>
          <p:nvPr/>
        </p:nvSpPr>
        <p:spPr>
          <a:xfrm>
            <a:off x="376650" y="1615125"/>
            <a:ext cx="11341800" cy="2493600"/>
          </a:xfrm>
          <a:prstGeom prst="rect">
            <a:avLst/>
          </a:prstGeom>
          <a:noFill/>
          <a:ln>
            <a:noFill/>
          </a:ln>
        </p:spPr>
        <p:txBody>
          <a:bodyPr anchorCtr="0" anchor="t" bIns="91425" lIns="91425" spcFirstLastPara="1" rIns="91425" wrap="square" tIns="91425">
            <a:spAutoFit/>
          </a:bodyPr>
          <a:lstStyle/>
          <a:p>
            <a:pPr indent="-387350" lvl="0" marL="457200" marR="0" rtl="0" algn="l">
              <a:lnSpc>
                <a:spcPct val="100000"/>
              </a:lnSpc>
              <a:spcBef>
                <a:spcPts val="0"/>
              </a:spcBef>
              <a:spcAft>
                <a:spcPts val="0"/>
              </a:spcAft>
              <a:buClr>
                <a:schemeClr val="dk1"/>
              </a:buClr>
              <a:buSzPts val="2500"/>
              <a:buFont typeface="Calibri"/>
              <a:buChar char="●"/>
            </a:pPr>
            <a:r>
              <a:rPr b="0" i="0" lang="en-US" sz="2500" u="none" cap="none" strike="noStrike">
                <a:solidFill>
                  <a:schemeClr val="dk1"/>
                </a:solidFill>
                <a:latin typeface="Calibri"/>
                <a:ea typeface="Calibri"/>
                <a:cs typeface="Calibri"/>
                <a:sym typeface="Calibri"/>
              </a:rPr>
              <a:t>the most significant changes have been seen in beef cattle, second more significant decrease is in dairy</a:t>
            </a:r>
            <a:endParaRPr b="0" i="0" sz="2500" u="none" cap="none" strike="noStrike">
              <a:solidFill>
                <a:schemeClr val="dk1"/>
              </a:solidFill>
              <a:latin typeface="Calibri"/>
              <a:ea typeface="Calibri"/>
              <a:cs typeface="Calibri"/>
              <a:sym typeface="Calibri"/>
            </a:endParaRPr>
          </a:p>
          <a:p>
            <a:pPr indent="-387350" lvl="0" marL="457200" marR="0" rtl="0" algn="l">
              <a:lnSpc>
                <a:spcPct val="100000"/>
              </a:lnSpc>
              <a:spcBef>
                <a:spcPts val="0"/>
              </a:spcBef>
              <a:spcAft>
                <a:spcPts val="0"/>
              </a:spcAft>
              <a:buClr>
                <a:schemeClr val="dk1"/>
              </a:buClr>
              <a:buSzPts val="2500"/>
              <a:buFont typeface="Calibri"/>
              <a:buChar char="●"/>
            </a:pPr>
            <a:r>
              <a:rPr b="0" i="0" lang="en-US" sz="2500" u="none" cap="none" strike="noStrike">
                <a:solidFill>
                  <a:schemeClr val="dk1"/>
                </a:solidFill>
                <a:latin typeface="Calibri"/>
                <a:ea typeface="Calibri"/>
                <a:cs typeface="Calibri"/>
                <a:sym typeface="Calibri"/>
              </a:rPr>
              <a:t>there have been increases in farms producing cash crops</a:t>
            </a:r>
            <a:endParaRPr b="0" i="0" sz="2500" u="none" cap="none" strike="noStrike">
              <a:solidFill>
                <a:schemeClr val="dk1"/>
              </a:solidFill>
              <a:latin typeface="Calibri"/>
              <a:ea typeface="Calibri"/>
              <a:cs typeface="Calibri"/>
              <a:sym typeface="Calibri"/>
            </a:endParaRPr>
          </a:p>
          <a:p>
            <a:pPr indent="-387350" lvl="0" marL="457200" marR="0" rtl="0" algn="l">
              <a:lnSpc>
                <a:spcPct val="100000"/>
              </a:lnSpc>
              <a:spcBef>
                <a:spcPts val="0"/>
              </a:spcBef>
              <a:spcAft>
                <a:spcPts val="0"/>
              </a:spcAft>
              <a:buClr>
                <a:schemeClr val="dk1"/>
              </a:buClr>
              <a:buSzPts val="2500"/>
              <a:buFont typeface="Calibri"/>
              <a:buChar char="●"/>
            </a:pPr>
            <a:r>
              <a:t/>
            </a:r>
            <a:endParaRPr b="0" i="0" sz="25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500"/>
              <a:buFont typeface="Arial"/>
              <a:buNone/>
            </a:pPr>
            <a:r>
              <a:t/>
            </a:r>
            <a:endParaRPr b="0" i="0" sz="2500" u="none" cap="none" strike="noStrike">
              <a:solidFill>
                <a:schemeClr val="dk1"/>
              </a:solidFill>
              <a:latin typeface="Calibri"/>
              <a:ea typeface="Calibri"/>
              <a:cs typeface="Calibri"/>
              <a:sym typeface="Calibri"/>
            </a:endParaRPr>
          </a:p>
          <a:p>
            <a:pPr indent="0" lvl="0" marL="457200" marR="0" rtl="0" algn="l">
              <a:lnSpc>
                <a:spcPct val="100000"/>
              </a:lnSpc>
              <a:spcBef>
                <a:spcPts val="0"/>
              </a:spcBef>
              <a:spcAft>
                <a:spcPts val="0"/>
              </a:spcAft>
              <a:buClr>
                <a:srgbClr val="000000"/>
              </a:buClr>
              <a:buSzPts val="2500"/>
              <a:buFont typeface="Arial"/>
              <a:buNone/>
            </a:pPr>
            <a:r>
              <a:t/>
            </a:r>
            <a:endParaRPr b="0" i="0" sz="2500" u="none" cap="none" strike="noStrike">
              <a:solidFill>
                <a:schemeClr val="dk1"/>
              </a:solidFill>
              <a:latin typeface="Calibri"/>
              <a:ea typeface="Calibri"/>
              <a:cs typeface="Calibri"/>
              <a:sym typeface="Calibri"/>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47" name="Shape 547"/>
        <p:cNvGrpSpPr/>
        <p:nvPr/>
      </p:nvGrpSpPr>
      <p:grpSpPr>
        <a:xfrm>
          <a:off x="0" y="0"/>
          <a:ext cx="0" cy="0"/>
          <a:chOff x="0" y="0"/>
          <a:chExt cx="0" cy="0"/>
        </a:xfrm>
      </p:grpSpPr>
      <p:sp>
        <p:nvSpPr>
          <p:cNvPr id="548" name="Google Shape;548;p29"/>
          <p:cNvSpPr/>
          <p:nvPr/>
        </p:nvSpPr>
        <p:spPr>
          <a:xfrm>
            <a:off x="378068" y="343486"/>
            <a:ext cx="11438793" cy="1844256"/>
          </a:xfrm>
          <a:prstGeom prst="rect">
            <a:avLst/>
          </a:prstGeom>
          <a:solidFill>
            <a:srgbClr val="404040"/>
          </a:solidFill>
          <a:ln cap="sq" cmpd="thinThick" w="127000">
            <a:solidFill>
              <a:srgbClr val="40404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549" name="Google Shape;549;p29"/>
          <p:cNvSpPr txBox="1"/>
          <p:nvPr>
            <p:ph type="title"/>
          </p:nvPr>
        </p:nvSpPr>
        <p:spPr>
          <a:xfrm>
            <a:off x="526073" y="466578"/>
            <a:ext cx="11139854" cy="930447"/>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rgbClr val="FFFFFF"/>
              </a:buClr>
              <a:buSzPts val="5400"/>
              <a:buFont typeface="Calibri"/>
              <a:buNone/>
            </a:pPr>
            <a:r>
              <a:rPr lang="en-US" sz="5400">
                <a:solidFill>
                  <a:srgbClr val="FFFFFF"/>
                </a:solidFill>
                <a:latin typeface="Calibri"/>
                <a:ea typeface="Calibri"/>
                <a:cs typeface="Calibri"/>
                <a:sym typeface="Calibri"/>
              </a:rPr>
              <a:t>Land Use</a:t>
            </a:r>
            <a:endParaRPr/>
          </a:p>
        </p:txBody>
      </p:sp>
      <p:cxnSp>
        <p:nvCxnSpPr>
          <p:cNvPr id="550" name="Google Shape;550;p29"/>
          <p:cNvCxnSpPr/>
          <p:nvPr/>
        </p:nvCxnSpPr>
        <p:spPr>
          <a:xfrm>
            <a:off x="2209800" y="1448631"/>
            <a:ext cx="7772400" cy="0"/>
          </a:xfrm>
          <a:prstGeom prst="straightConnector1">
            <a:avLst/>
          </a:prstGeom>
          <a:noFill/>
          <a:ln cap="flat" cmpd="sng" w="22225">
            <a:solidFill>
              <a:srgbClr val="D9D9D9"/>
            </a:solidFill>
            <a:prstDash val="solid"/>
            <a:miter lim="800000"/>
            <a:headEnd len="sm" w="sm" type="none"/>
            <a:tailEnd len="sm" w="sm" type="none"/>
          </a:ln>
        </p:spPr>
      </p:cxnSp>
      <p:pic>
        <p:nvPicPr>
          <p:cNvPr id="551" name="Google Shape;551;p29" title="Chart"/>
          <p:cNvPicPr preferRelativeResize="0"/>
          <p:nvPr/>
        </p:nvPicPr>
        <p:blipFill rotWithShape="1">
          <a:blip r:embed="rId3">
            <a:alphaModFix/>
          </a:blip>
          <a:srcRect b="0" l="0" r="0" t="0"/>
          <a:stretch/>
        </p:blipFill>
        <p:spPr>
          <a:xfrm>
            <a:off x="0" y="2340150"/>
            <a:ext cx="12192000" cy="4000482"/>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55" name="Shape 555"/>
        <p:cNvGrpSpPr/>
        <p:nvPr/>
      </p:nvGrpSpPr>
      <p:grpSpPr>
        <a:xfrm>
          <a:off x="0" y="0"/>
          <a:ext cx="0" cy="0"/>
          <a:chOff x="0" y="0"/>
          <a:chExt cx="0" cy="0"/>
        </a:xfrm>
      </p:grpSpPr>
      <p:sp>
        <p:nvSpPr>
          <p:cNvPr id="556" name="Google Shape;556;p30"/>
          <p:cNvSpPr/>
          <p:nvPr/>
        </p:nvSpPr>
        <p:spPr>
          <a:xfrm>
            <a:off x="396882" y="280374"/>
            <a:ext cx="11438793" cy="1844256"/>
          </a:xfrm>
          <a:prstGeom prst="rect">
            <a:avLst/>
          </a:prstGeom>
          <a:solidFill>
            <a:srgbClr val="404040"/>
          </a:solidFill>
          <a:ln cap="sq" cmpd="thinThick" w="127000">
            <a:solidFill>
              <a:srgbClr val="40404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57" name="Google Shape;557;p30"/>
          <p:cNvSpPr txBox="1"/>
          <p:nvPr>
            <p:ph type="title"/>
          </p:nvPr>
        </p:nvSpPr>
        <p:spPr>
          <a:xfrm>
            <a:off x="546351" y="433545"/>
            <a:ext cx="11139854" cy="930447"/>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rgbClr val="FFFFFF"/>
              </a:buClr>
              <a:buSzPts val="5400"/>
              <a:buFont typeface="Calibri"/>
              <a:buNone/>
            </a:pPr>
            <a:r>
              <a:rPr lang="en-US" sz="5400">
                <a:solidFill>
                  <a:srgbClr val="FFFFFF"/>
                </a:solidFill>
              </a:rPr>
              <a:t>Land Use</a:t>
            </a:r>
            <a:endParaRPr/>
          </a:p>
        </p:txBody>
      </p:sp>
      <p:cxnSp>
        <p:nvCxnSpPr>
          <p:cNvPr id="558" name="Google Shape;558;p30"/>
          <p:cNvCxnSpPr/>
          <p:nvPr/>
        </p:nvCxnSpPr>
        <p:spPr>
          <a:xfrm>
            <a:off x="2230078" y="1522292"/>
            <a:ext cx="7772400" cy="0"/>
          </a:xfrm>
          <a:prstGeom prst="straightConnector1">
            <a:avLst/>
          </a:prstGeom>
          <a:noFill/>
          <a:ln cap="flat" cmpd="sng" w="22225">
            <a:solidFill>
              <a:srgbClr val="D9D9D9"/>
            </a:solidFill>
            <a:prstDash val="solid"/>
            <a:miter lim="800000"/>
            <a:headEnd len="sm" w="sm" type="none"/>
            <a:tailEnd len="sm" w="sm" type="none"/>
          </a:ln>
        </p:spPr>
      </p:cxnSp>
      <p:pic>
        <p:nvPicPr>
          <p:cNvPr id="559" name="Google Shape;559;p30"/>
          <p:cNvPicPr preferRelativeResize="0"/>
          <p:nvPr/>
        </p:nvPicPr>
        <p:blipFill rotWithShape="1">
          <a:blip r:embed="rId3">
            <a:alphaModFix/>
          </a:blip>
          <a:srcRect b="0" l="0" r="0" t="0"/>
          <a:stretch/>
        </p:blipFill>
        <p:spPr>
          <a:xfrm>
            <a:off x="331567" y="2607920"/>
            <a:ext cx="5455917" cy="3635433"/>
          </a:xfrm>
          <a:prstGeom prst="rect">
            <a:avLst/>
          </a:prstGeom>
          <a:noFill/>
          <a:ln>
            <a:noFill/>
          </a:ln>
        </p:spPr>
      </p:pic>
      <p:cxnSp>
        <p:nvCxnSpPr>
          <p:cNvPr id="560" name="Google Shape;560;p30"/>
          <p:cNvCxnSpPr/>
          <p:nvPr/>
        </p:nvCxnSpPr>
        <p:spPr>
          <a:xfrm>
            <a:off x="6116278" y="2596836"/>
            <a:ext cx="0" cy="3657600"/>
          </a:xfrm>
          <a:prstGeom prst="straightConnector1">
            <a:avLst/>
          </a:prstGeom>
          <a:noFill/>
          <a:ln cap="flat" cmpd="dbl" w="101600">
            <a:solidFill>
              <a:srgbClr val="595959"/>
            </a:solidFill>
            <a:prstDash val="solid"/>
            <a:miter lim="800000"/>
            <a:headEnd len="sm" w="sm" type="none"/>
            <a:tailEnd len="sm" w="sm" type="none"/>
          </a:ln>
        </p:spPr>
      </p:cxnSp>
      <p:pic>
        <p:nvPicPr>
          <p:cNvPr id="561" name="Google Shape;561;p30"/>
          <p:cNvPicPr preferRelativeResize="0"/>
          <p:nvPr/>
        </p:nvPicPr>
        <p:blipFill rotWithShape="1">
          <a:blip r:embed="rId4">
            <a:alphaModFix/>
          </a:blip>
          <a:srcRect b="0" l="0" r="0" t="0"/>
          <a:stretch/>
        </p:blipFill>
        <p:spPr>
          <a:xfrm>
            <a:off x="6223769" y="2715065"/>
            <a:ext cx="5893880" cy="3418449"/>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65" name="Shape 565"/>
        <p:cNvGrpSpPr/>
        <p:nvPr/>
      </p:nvGrpSpPr>
      <p:grpSpPr>
        <a:xfrm>
          <a:off x="0" y="0"/>
          <a:ext cx="0" cy="0"/>
          <a:chOff x="0" y="0"/>
          <a:chExt cx="0" cy="0"/>
        </a:xfrm>
      </p:grpSpPr>
      <p:sp>
        <p:nvSpPr>
          <p:cNvPr id="566" name="Google Shape;566;g13b9b866df2_0_104"/>
          <p:cNvSpPr/>
          <p:nvPr/>
        </p:nvSpPr>
        <p:spPr>
          <a:xfrm>
            <a:off x="376650" y="205425"/>
            <a:ext cx="11438700" cy="1409700"/>
          </a:xfrm>
          <a:prstGeom prst="rect">
            <a:avLst/>
          </a:prstGeom>
          <a:solidFill>
            <a:schemeClr val="accent1"/>
          </a:solidFill>
          <a:ln cap="sq" cmpd="thinThick" w="127000">
            <a:solidFill>
              <a:srgbClr val="40404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67" name="Google Shape;567;g13b9b866df2_0_104"/>
          <p:cNvSpPr txBox="1"/>
          <p:nvPr>
            <p:ph type="title"/>
          </p:nvPr>
        </p:nvSpPr>
        <p:spPr>
          <a:xfrm>
            <a:off x="675451" y="321120"/>
            <a:ext cx="11139900" cy="9303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rgbClr val="FFFFFF"/>
              </a:buClr>
              <a:buSzPts val="5400"/>
              <a:buFont typeface="Calibri"/>
              <a:buNone/>
            </a:pPr>
            <a:r>
              <a:rPr lang="en-US" sz="5400">
                <a:solidFill>
                  <a:srgbClr val="FFFFFF"/>
                </a:solidFill>
              </a:rPr>
              <a:t>Land Use</a:t>
            </a:r>
            <a:endParaRPr/>
          </a:p>
        </p:txBody>
      </p:sp>
      <p:cxnSp>
        <p:nvCxnSpPr>
          <p:cNvPr id="568" name="Google Shape;568;g13b9b866df2_0_104"/>
          <p:cNvCxnSpPr/>
          <p:nvPr/>
        </p:nvCxnSpPr>
        <p:spPr>
          <a:xfrm>
            <a:off x="2230078" y="1522292"/>
            <a:ext cx="7772400" cy="0"/>
          </a:xfrm>
          <a:prstGeom prst="straightConnector1">
            <a:avLst/>
          </a:prstGeom>
          <a:noFill/>
          <a:ln cap="flat" cmpd="sng" w="22225">
            <a:solidFill>
              <a:srgbClr val="D9D9D9"/>
            </a:solidFill>
            <a:prstDash val="solid"/>
            <a:miter lim="800000"/>
            <a:headEnd len="sm" w="sm" type="none"/>
            <a:tailEnd len="sm" w="sm" type="none"/>
          </a:ln>
        </p:spPr>
      </p:cxnSp>
      <p:sp>
        <p:nvSpPr>
          <p:cNvPr id="569" name="Google Shape;569;g13b9b866df2_0_104"/>
          <p:cNvSpPr txBox="1"/>
          <p:nvPr/>
        </p:nvSpPr>
        <p:spPr>
          <a:xfrm>
            <a:off x="1194925" y="2282900"/>
            <a:ext cx="70440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570" name="Google Shape;570;g13b9b866df2_0_104"/>
          <p:cNvSpPr txBox="1"/>
          <p:nvPr/>
        </p:nvSpPr>
        <p:spPr>
          <a:xfrm>
            <a:off x="376650" y="1615125"/>
            <a:ext cx="11341800" cy="5571900"/>
          </a:xfrm>
          <a:prstGeom prst="rect">
            <a:avLst/>
          </a:prstGeom>
          <a:noFill/>
          <a:ln>
            <a:noFill/>
          </a:ln>
        </p:spPr>
        <p:txBody>
          <a:bodyPr anchorCtr="0" anchor="t" bIns="91425" lIns="91425" spcFirstLastPara="1" rIns="91425" wrap="square" tIns="91425">
            <a:spAutoFit/>
          </a:bodyPr>
          <a:lstStyle/>
          <a:p>
            <a:pPr indent="-387350" lvl="0" marL="457200" marR="0" rtl="0" algn="l">
              <a:lnSpc>
                <a:spcPct val="100000"/>
              </a:lnSpc>
              <a:spcBef>
                <a:spcPts val="0"/>
              </a:spcBef>
              <a:spcAft>
                <a:spcPts val="0"/>
              </a:spcAft>
              <a:buClr>
                <a:schemeClr val="dk1"/>
              </a:buClr>
              <a:buSzPts val="2500"/>
              <a:buFont typeface="Calibri"/>
              <a:buChar char="●"/>
            </a:pPr>
            <a:r>
              <a:rPr b="0" i="0" lang="en-US" sz="2500" u="none" cap="none" strike="noStrike">
                <a:solidFill>
                  <a:schemeClr val="dk1"/>
                </a:solidFill>
                <a:latin typeface="Calibri"/>
                <a:ea typeface="Calibri"/>
                <a:cs typeface="Calibri"/>
                <a:sym typeface="Calibri"/>
              </a:rPr>
              <a:t>most CCS have seen a decrease in cropped landed except Severn, Tweed, and Selwyn</a:t>
            </a:r>
            <a:endParaRPr b="0" i="0" sz="2500" u="none" cap="none" strike="noStrike">
              <a:solidFill>
                <a:schemeClr val="dk1"/>
              </a:solidFill>
              <a:latin typeface="Calibri"/>
              <a:ea typeface="Calibri"/>
              <a:cs typeface="Calibri"/>
              <a:sym typeface="Calibri"/>
            </a:endParaRPr>
          </a:p>
          <a:p>
            <a:pPr indent="-387350" lvl="0" marL="457200" marR="0" rtl="0" algn="l">
              <a:lnSpc>
                <a:spcPct val="100000"/>
              </a:lnSpc>
              <a:spcBef>
                <a:spcPts val="0"/>
              </a:spcBef>
              <a:spcAft>
                <a:spcPts val="0"/>
              </a:spcAft>
              <a:buClr>
                <a:schemeClr val="dk1"/>
              </a:buClr>
              <a:buSzPts val="2500"/>
              <a:buFont typeface="Calibri"/>
              <a:buChar char="●"/>
            </a:pPr>
            <a:r>
              <a:rPr b="0" i="0" lang="en-US" sz="2500" u="none" cap="none" strike="noStrike">
                <a:solidFill>
                  <a:schemeClr val="dk1"/>
                </a:solidFill>
                <a:latin typeface="Calibri"/>
                <a:ea typeface="Calibri"/>
                <a:cs typeface="Calibri"/>
                <a:sym typeface="Calibri"/>
              </a:rPr>
              <a:t>eastern TLB is losing more farmland than western (maybe more development there? more cottages?)</a:t>
            </a:r>
            <a:endParaRPr b="0" i="0" sz="2500" u="none" cap="none" strike="noStrike">
              <a:solidFill>
                <a:schemeClr val="dk1"/>
              </a:solidFill>
              <a:latin typeface="Calibri"/>
              <a:ea typeface="Calibri"/>
              <a:cs typeface="Calibri"/>
              <a:sym typeface="Calibri"/>
            </a:endParaRPr>
          </a:p>
          <a:p>
            <a:pPr indent="-387350" lvl="0" marL="457200" marR="0" rtl="0" algn="l">
              <a:lnSpc>
                <a:spcPct val="100000"/>
              </a:lnSpc>
              <a:spcBef>
                <a:spcPts val="0"/>
              </a:spcBef>
              <a:spcAft>
                <a:spcPts val="0"/>
              </a:spcAft>
              <a:buClr>
                <a:schemeClr val="dk1"/>
              </a:buClr>
              <a:buSzPts val="2500"/>
              <a:buFont typeface="Calibri"/>
              <a:buChar char="●"/>
            </a:pPr>
            <a:r>
              <a:rPr b="0" i="0" lang="en-US" sz="2500" u="none" cap="none" strike="noStrike">
                <a:solidFill>
                  <a:schemeClr val="dk1"/>
                </a:solidFill>
                <a:latin typeface="Calibri"/>
                <a:ea typeface="Calibri"/>
                <a:cs typeface="Calibri"/>
                <a:sym typeface="Calibri"/>
              </a:rPr>
              <a:t>TLB farmland hosts a significant portion of Ontario’s farmland reported as </a:t>
            </a:r>
            <a:r>
              <a:rPr b="0" i="0" lang="en-US" sz="2500" u="none" cap="none" strike="noStrike">
                <a:solidFill>
                  <a:schemeClr val="dk1"/>
                </a:solidFill>
                <a:latin typeface="Calibri"/>
                <a:ea typeface="Calibri"/>
                <a:cs typeface="Calibri"/>
                <a:sym typeface="Calibri"/>
                <a:extLst>
                  <a:ext uri="http://customooxmlschemas.google.com/">
                    <go:slidesCustomData xmlns:go="http://customooxmlschemas.google.com/" textRoundtripDataId="1"/>
                  </a:ext>
                </a:extLst>
              </a:rPr>
              <a:t>woodlands and wetlands</a:t>
            </a:r>
            <a:r>
              <a:rPr b="0" i="0" lang="en-US" sz="2500" u="none" cap="none" strike="noStrike">
                <a:solidFill>
                  <a:schemeClr val="dk1"/>
                </a:solidFill>
                <a:latin typeface="Calibri"/>
                <a:ea typeface="Calibri"/>
                <a:cs typeface="Calibri"/>
                <a:sym typeface="Calibri"/>
              </a:rPr>
              <a:t> in 2021 (14.05%), down from 17.3% in 2006</a:t>
            </a:r>
            <a:endParaRPr b="0" i="0" sz="2500" u="none" cap="none" strike="noStrike">
              <a:solidFill>
                <a:schemeClr val="dk1"/>
              </a:solidFill>
              <a:latin typeface="Calibri"/>
              <a:ea typeface="Calibri"/>
              <a:cs typeface="Calibri"/>
              <a:sym typeface="Calibri"/>
            </a:endParaRPr>
          </a:p>
          <a:p>
            <a:pPr indent="-387350" lvl="0" marL="457200" marR="0" rtl="0" algn="l">
              <a:lnSpc>
                <a:spcPct val="100000"/>
              </a:lnSpc>
              <a:spcBef>
                <a:spcPts val="0"/>
              </a:spcBef>
              <a:spcAft>
                <a:spcPts val="0"/>
              </a:spcAft>
              <a:buClr>
                <a:schemeClr val="dk1"/>
              </a:buClr>
              <a:buSzPts val="2500"/>
              <a:buFont typeface="Calibri"/>
              <a:buChar char="●"/>
            </a:pPr>
            <a:r>
              <a:rPr b="0" i="0" lang="en-US" sz="2500" u="none" cap="none" strike="noStrike">
                <a:solidFill>
                  <a:schemeClr val="dk1"/>
                </a:solidFill>
                <a:latin typeface="Calibri"/>
                <a:ea typeface="Calibri"/>
                <a:cs typeface="Calibri"/>
                <a:sym typeface="Calibri"/>
              </a:rPr>
              <a:t>As of 2021, TLB was home to just over 480,000 acres of land in crops, or 5.31% of the province’s over 9 million total acres of land in crops. TLB’s total in this category has decreased over the last three census periods, dropping a total of over 70,000 acres (-14%, or nearly 53,000 football fields)</a:t>
            </a:r>
            <a:endParaRPr b="0" i="0" sz="2500" u="none" cap="none" strike="noStrike">
              <a:solidFill>
                <a:schemeClr val="dk1"/>
              </a:solidFill>
              <a:latin typeface="Calibri"/>
              <a:ea typeface="Calibri"/>
              <a:cs typeface="Calibri"/>
              <a:sym typeface="Calibri"/>
            </a:endParaRPr>
          </a:p>
          <a:p>
            <a:pPr indent="-387350" lvl="0" marL="457200" marR="0" rtl="0" algn="l">
              <a:lnSpc>
                <a:spcPct val="100000"/>
              </a:lnSpc>
              <a:spcBef>
                <a:spcPts val="0"/>
              </a:spcBef>
              <a:spcAft>
                <a:spcPts val="0"/>
              </a:spcAft>
              <a:buClr>
                <a:schemeClr val="dk1"/>
              </a:buClr>
              <a:buSzPts val="2500"/>
              <a:buFont typeface="Calibri"/>
              <a:buChar char="●"/>
            </a:pPr>
            <a:r>
              <a:rPr b="0" i="0" lang="en-US" sz="2500" u="none" cap="none" strike="noStrike">
                <a:solidFill>
                  <a:schemeClr val="dk1"/>
                </a:solidFill>
                <a:latin typeface="Calibri"/>
                <a:ea typeface="Calibri"/>
                <a:cs typeface="Calibri"/>
                <a:sym typeface="Calibri"/>
              </a:rPr>
              <a:t>Tame or seeded pasture, and natural land for pasture are both on the decline in Ontario and TLB specifically. Combining those two pasture types, TLB has decreased by nearly 184,000 acres from 2006-2021 (ONT down 734,000 total)</a:t>
            </a:r>
            <a:endParaRPr b="0" i="0" sz="2500" u="none" cap="none" strike="noStrike">
              <a:solidFill>
                <a:schemeClr val="dk1"/>
              </a:solidFill>
              <a:latin typeface="Calibri"/>
              <a:ea typeface="Calibri"/>
              <a:cs typeface="Calibri"/>
              <a:sym typeface="Calibri"/>
            </a:endParaRPr>
          </a:p>
          <a:p>
            <a:pPr indent="0" lvl="0" marL="457200" marR="0" rtl="0" algn="l">
              <a:lnSpc>
                <a:spcPct val="100000"/>
              </a:lnSpc>
              <a:spcBef>
                <a:spcPts val="0"/>
              </a:spcBef>
              <a:spcAft>
                <a:spcPts val="0"/>
              </a:spcAft>
              <a:buClr>
                <a:srgbClr val="000000"/>
              </a:buClr>
              <a:buSzPts val="2500"/>
              <a:buFont typeface="Arial"/>
              <a:buNone/>
            </a:pPr>
            <a:r>
              <a:t/>
            </a:r>
            <a:endParaRPr b="0" i="0" sz="2500" u="none" cap="none" strike="noStrike">
              <a:solidFill>
                <a:schemeClr val="dk1"/>
              </a:solidFill>
              <a:latin typeface="Calibri"/>
              <a:ea typeface="Calibri"/>
              <a:cs typeface="Calibri"/>
              <a:sym typeface="Calibri"/>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74" name="Shape 574"/>
        <p:cNvGrpSpPr/>
        <p:nvPr/>
      </p:nvGrpSpPr>
      <p:grpSpPr>
        <a:xfrm>
          <a:off x="0" y="0"/>
          <a:ext cx="0" cy="0"/>
          <a:chOff x="0" y="0"/>
          <a:chExt cx="0" cy="0"/>
        </a:xfrm>
      </p:grpSpPr>
      <p:sp>
        <p:nvSpPr>
          <p:cNvPr id="575" name="Google Shape;575;p32"/>
          <p:cNvSpPr/>
          <p:nvPr/>
        </p:nvSpPr>
        <p:spPr>
          <a:xfrm>
            <a:off x="396882" y="280374"/>
            <a:ext cx="11438793" cy="1844256"/>
          </a:xfrm>
          <a:prstGeom prst="rect">
            <a:avLst/>
          </a:prstGeom>
          <a:solidFill>
            <a:srgbClr val="404040"/>
          </a:solidFill>
          <a:ln cap="sq" cmpd="thinThick" w="127000">
            <a:solidFill>
              <a:srgbClr val="40404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76" name="Google Shape;576;p32"/>
          <p:cNvSpPr txBox="1"/>
          <p:nvPr>
            <p:ph type="title"/>
          </p:nvPr>
        </p:nvSpPr>
        <p:spPr>
          <a:xfrm>
            <a:off x="546351" y="433545"/>
            <a:ext cx="11139854" cy="930447"/>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rgbClr val="FFFFFF"/>
              </a:buClr>
              <a:buSzPts val="5400"/>
              <a:buFont typeface="Calibri"/>
              <a:buNone/>
            </a:pPr>
            <a:r>
              <a:rPr lang="en-US" sz="5400">
                <a:solidFill>
                  <a:srgbClr val="FFFFFF"/>
                </a:solidFill>
              </a:rPr>
              <a:t>Land Tenure</a:t>
            </a:r>
            <a:endParaRPr/>
          </a:p>
        </p:txBody>
      </p:sp>
      <p:cxnSp>
        <p:nvCxnSpPr>
          <p:cNvPr id="577" name="Google Shape;577;p32"/>
          <p:cNvCxnSpPr/>
          <p:nvPr/>
        </p:nvCxnSpPr>
        <p:spPr>
          <a:xfrm>
            <a:off x="2230078" y="1522292"/>
            <a:ext cx="7772400" cy="0"/>
          </a:xfrm>
          <a:prstGeom prst="straightConnector1">
            <a:avLst/>
          </a:prstGeom>
          <a:noFill/>
          <a:ln cap="flat" cmpd="sng" w="22225">
            <a:solidFill>
              <a:srgbClr val="D9D9D9"/>
            </a:solidFill>
            <a:prstDash val="solid"/>
            <a:miter lim="800000"/>
            <a:headEnd len="sm" w="sm" type="none"/>
            <a:tailEnd len="sm" w="sm" type="none"/>
          </a:ln>
        </p:spPr>
      </p:cxnSp>
      <p:pic>
        <p:nvPicPr>
          <p:cNvPr id="578" name="Google Shape;578;p32"/>
          <p:cNvPicPr preferRelativeResize="0"/>
          <p:nvPr/>
        </p:nvPicPr>
        <p:blipFill rotWithShape="1">
          <a:blip r:embed="rId3">
            <a:alphaModFix/>
          </a:blip>
          <a:srcRect b="0" l="0" r="0" t="0"/>
          <a:stretch/>
        </p:blipFill>
        <p:spPr>
          <a:xfrm>
            <a:off x="331567" y="2675129"/>
            <a:ext cx="5455917" cy="3501015"/>
          </a:xfrm>
          <a:prstGeom prst="rect">
            <a:avLst/>
          </a:prstGeom>
          <a:noFill/>
          <a:ln>
            <a:noFill/>
          </a:ln>
        </p:spPr>
      </p:pic>
      <p:cxnSp>
        <p:nvCxnSpPr>
          <p:cNvPr id="579" name="Google Shape;579;p32"/>
          <p:cNvCxnSpPr/>
          <p:nvPr/>
        </p:nvCxnSpPr>
        <p:spPr>
          <a:xfrm>
            <a:off x="6116278" y="2596836"/>
            <a:ext cx="0" cy="3657600"/>
          </a:xfrm>
          <a:prstGeom prst="straightConnector1">
            <a:avLst/>
          </a:prstGeom>
          <a:noFill/>
          <a:ln cap="flat" cmpd="dbl" w="101600">
            <a:solidFill>
              <a:srgbClr val="595959"/>
            </a:solidFill>
            <a:prstDash val="solid"/>
            <a:miter lim="800000"/>
            <a:headEnd len="sm" w="sm" type="none"/>
            <a:tailEnd len="sm" w="sm" type="none"/>
          </a:ln>
        </p:spPr>
      </p:cxnSp>
      <p:pic>
        <p:nvPicPr>
          <p:cNvPr id="580" name="Google Shape;580;p32"/>
          <p:cNvPicPr preferRelativeResize="0"/>
          <p:nvPr/>
        </p:nvPicPr>
        <p:blipFill rotWithShape="1">
          <a:blip r:embed="rId4">
            <a:alphaModFix/>
          </a:blip>
          <a:srcRect b="0" l="0" r="0" t="0"/>
          <a:stretch/>
        </p:blipFill>
        <p:spPr>
          <a:xfrm>
            <a:off x="6445073" y="2741122"/>
            <a:ext cx="5455917" cy="3369028"/>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84" name="Shape 584"/>
        <p:cNvGrpSpPr/>
        <p:nvPr/>
      </p:nvGrpSpPr>
      <p:grpSpPr>
        <a:xfrm>
          <a:off x="0" y="0"/>
          <a:ext cx="0" cy="0"/>
          <a:chOff x="0" y="0"/>
          <a:chExt cx="0" cy="0"/>
        </a:xfrm>
      </p:grpSpPr>
      <p:sp>
        <p:nvSpPr>
          <p:cNvPr id="585" name="Google Shape;585;g13b9b866df2_0_112"/>
          <p:cNvSpPr/>
          <p:nvPr/>
        </p:nvSpPr>
        <p:spPr>
          <a:xfrm>
            <a:off x="376650" y="205425"/>
            <a:ext cx="11438700" cy="1409700"/>
          </a:xfrm>
          <a:prstGeom prst="rect">
            <a:avLst/>
          </a:prstGeom>
          <a:solidFill>
            <a:schemeClr val="accent1"/>
          </a:solidFill>
          <a:ln cap="sq" cmpd="thinThick" w="127000">
            <a:solidFill>
              <a:srgbClr val="40404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86" name="Google Shape;586;g13b9b866df2_0_112"/>
          <p:cNvSpPr txBox="1"/>
          <p:nvPr>
            <p:ph type="title"/>
          </p:nvPr>
        </p:nvSpPr>
        <p:spPr>
          <a:xfrm>
            <a:off x="675451" y="321120"/>
            <a:ext cx="11139900" cy="9303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rgbClr val="FFFFFF"/>
              </a:buClr>
              <a:buSzPts val="5400"/>
              <a:buFont typeface="Calibri"/>
              <a:buNone/>
            </a:pPr>
            <a:r>
              <a:rPr lang="en-US" sz="5400">
                <a:solidFill>
                  <a:srgbClr val="FFFFFF"/>
                </a:solidFill>
              </a:rPr>
              <a:t>Land Tenure</a:t>
            </a:r>
            <a:endParaRPr/>
          </a:p>
        </p:txBody>
      </p:sp>
      <p:cxnSp>
        <p:nvCxnSpPr>
          <p:cNvPr id="587" name="Google Shape;587;g13b9b866df2_0_112"/>
          <p:cNvCxnSpPr/>
          <p:nvPr/>
        </p:nvCxnSpPr>
        <p:spPr>
          <a:xfrm>
            <a:off x="2230078" y="1522292"/>
            <a:ext cx="7772400" cy="0"/>
          </a:xfrm>
          <a:prstGeom prst="straightConnector1">
            <a:avLst/>
          </a:prstGeom>
          <a:noFill/>
          <a:ln cap="flat" cmpd="sng" w="22225">
            <a:solidFill>
              <a:srgbClr val="D9D9D9"/>
            </a:solidFill>
            <a:prstDash val="solid"/>
            <a:miter lim="800000"/>
            <a:headEnd len="sm" w="sm" type="none"/>
            <a:tailEnd len="sm" w="sm" type="none"/>
          </a:ln>
        </p:spPr>
      </p:cxnSp>
      <p:sp>
        <p:nvSpPr>
          <p:cNvPr id="588" name="Google Shape;588;g13b9b866df2_0_112"/>
          <p:cNvSpPr txBox="1"/>
          <p:nvPr/>
        </p:nvSpPr>
        <p:spPr>
          <a:xfrm>
            <a:off x="1194925" y="2282900"/>
            <a:ext cx="70440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589" name="Google Shape;589;g13b9b866df2_0_112"/>
          <p:cNvSpPr txBox="1"/>
          <p:nvPr/>
        </p:nvSpPr>
        <p:spPr>
          <a:xfrm>
            <a:off x="376650" y="1615125"/>
            <a:ext cx="11341800" cy="5571900"/>
          </a:xfrm>
          <a:prstGeom prst="rect">
            <a:avLst/>
          </a:prstGeom>
          <a:noFill/>
          <a:ln>
            <a:noFill/>
          </a:ln>
        </p:spPr>
        <p:txBody>
          <a:bodyPr anchorCtr="0" anchor="t" bIns="91425" lIns="91425" spcFirstLastPara="1" rIns="91425" wrap="square" tIns="91425">
            <a:spAutoFit/>
          </a:bodyPr>
          <a:lstStyle/>
          <a:p>
            <a:pPr indent="-387350" lvl="0" marL="457200" marR="0" rtl="0" algn="l">
              <a:lnSpc>
                <a:spcPct val="100000"/>
              </a:lnSpc>
              <a:spcBef>
                <a:spcPts val="0"/>
              </a:spcBef>
              <a:spcAft>
                <a:spcPts val="0"/>
              </a:spcAft>
              <a:buClr>
                <a:schemeClr val="dk1"/>
              </a:buClr>
              <a:buSzPts val="2500"/>
              <a:buFont typeface="Calibri"/>
              <a:buChar char="●"/>
            </a:pPr>
            <a:r>
              <a:rPr b="0" i="0" lang="en-US" sz="2500" u="none" cap="none" strike="noStrike">
                <a:solidFill>
                  <a:schemeClr val="dk1"/>
                </a:solidFill>
                <a:latin typeface="Calibri"/>
                <a:ea typeface="Calibri"/>
                <a:cs typeface="Calibri"/>
                <a:sym typeface="Calibri"/>
              </a:rPr>
              <a:t>TLB has similar portions of farmland ownership as the rest of Ontario</a:t>
            </a:r>
            <a:endParaRPr b="0" i="0" sz="2500" u="none" cap="none" strike="noStrike">
              <a:solidFill>
                <a:schemeClr val="dk1"/>
              </a:solidFill>
              <a:latin typeface="Calibri"/>
              <a:ea typeface="Calibri"/>
              <a:cs typeface="Calibri"/>
              <a:sym typeface="Calibri"/>
            </a:endParaRPr>
          </a:p>
          <a:p>
            <a:pPr indent="-387350" lvl="0" marL="457200" marR="0" rtl="0" algn="l">
              <a:lnSpc>
                <a:spcPct val="100000"/>
              </a:lnSpc>
              <a:spcBef>
                <a:spcPts val="0"/>
              </a:spcBef>
              <a:spcAft>
                <a:spcPts val="0"/>
              </a:spcAft>
              <a:buClr>
                <a:schemeClr val="dk1"/>
              </a:buClr>
              <a:buSzPts val="2500"/>
              <a:buFont typeface="Calibri"/>
              <a:buChar char="●"/>
            </a:pPr>
            <a:r>
              <a:rPr b="0" i="0" lang="en-US" sz="2500" u="none" cap="none" strike="noStrike">
                <a:solidFill>
                  <a:schemeClr val="dk1"/>
                </a:solidFill>
                <a:latin typeface="Calibri"/>
                <a:ea typeface="Calibri"/>
                <a:cs typeface="Calibri"/>
                <a:sym typeface="Calibri"/>
              </a:rPr>
              <a:t>however area rented or leased has increased since 2011</a:t>
            </a:r>
            <a:endParaRPr b="0" i="0" sz="2500" u="none" cap="none" strike="noStrike">
              <a:solidFill>
                <a:schemeClr val="dk1"/>
              </a:solidFill>
              <a:latin typeface="Calibri"/>
              <a:ea typeface="Calibri"/>
              <a:cs typeface="Calibri"/>
              <a:sym typeface="Calibri"/>
            </a:endParaRPr>
          </a:p>
          <a:p>
            <a:pPr indent="-387350" lvl="0" marL="457200" marR="0" rtl="0" algn="l">
              <a:lnSpc>
                <a:spcPct val="100000"/>
              </a:lnSpc>
              <a:spcBef>
                <a:spcPts val="0"/>
              </a:spcBef>
              <a:spcAft>
                <a:spcPts val="0"/>
              </a:spcAft>
              <a:buClr>
                <a:schemeClr val="dk1"/>
              </a:buClr>
              <a:buSzPts val="2500"/>
              <a:buFont typeface="Calibri"/>
              <a:buChar char="●"/>
            </a:pPr>
            <a:r>
              <a:rPr b="0" i="0" lang="en-US" sz="2500" u="none" cap="none" strike="noStrike">
                <a:solidFill>
                  <a:schemeClr val="dk1"/>
                </a:solidFill>
                <a:latin typeface="Calibri"/>
                <a:ea typeface="Calibri"/>
                <a:cs typeface="Calibri"/>
                <a:sym typeface="Calibri"/>
              </a:rPr>
              <a:t>In TLB, the only farmland tenure arrangement to see growth over the most recent census period was “area leased from government”, which increased by 6 farms and just over 1,200 acres. </a:t>
            </a:r>
            <a:endParaRPr b="0" i="0" sz="2500" u="none" cap="none" strike="noStrike">
              <a:solidFill>
                <a:schemeClr val="dk1"/>
              </a:solidFill>
              <a:latin typeface="Calibri"/>
              <a:ea typeface="Calibri"/>
              <a:cs typeface="Calibri"/>
              <a:sym typeface="Calibri"/>
            </a:endParaRPr>
          </a:p>
          <a:p>
            <a:pPr indent="-387350" lvl="0" marL="457200" marR="0" rtl="0" algn="l">
              <a:lnSpc>
                <a:spcPct val="100000"/>
              </a:lnSpc>
              <a:spcBef>
                <a:spcPts val="0"/>
              </a:spcBef>
              <a:spcAft>
                <a:spcPts val="0"/>
              </a:spcAft>
              <a:buClr>
                <a:schemeClr val="dk1"/>
              </a:buClr>
              <a:buSzPts val="2500"/>
              <a:buFont typeface="Calibri"/>
              <a:buChar char="●"/>
            </a:pPr>
            <a:r>
              <a:rPr b="0" i="0" lang="en-US" sz="2500" u="none" cap="none" strike="noStrike">
                <a:solidFill>
                  <a:schemeClr val="dk1"/>
                </a:solidFill>
                <a:latin typeface="Calibri"/>
                <a:ea typeface="Calibri"/>
                <a:cs typeface="Calibri"/>
                <a:sym typeface="Calibri"/>
              </a:rPr>
              <a:t>Every other type of farmland tenure arrangement decreased between 2011 and 2016, and 2016 and 2021, for both TLB and Ontario</a:t>
            </a:r>
            <a:endParaRPr b="0" i="0" sz="2500" u="none" cap="none" strike="noStrike">
              <a:solidFill>
                <a:schemeClr val="dk1"/>
              </a:solidFill>
              <a:latin typeface="Calibri"/>
              <a:ea typeface="Calibri"/>
              <a:cs typeface="Calibri"/>
              <a:sym typeface="Calibri"/>
            </a:endParaRPr>
          </a:p>
          <a:p>
            <a:pPr indent="-387350" lvl="0" marL="457200" marR="0" rtl="0" algn="l">
              <a:lnSpc>
                <a:spcPct val="100000"/>
              </a:lnSpc>
              <a:spcBef>
                <a:spcPts val="0"/>
              </a:spcBef>
              <a:spcAft>
                <a:spcPts val="0"/>
              </a:spcAft>
              <a:buClr>
                <a:schemeClr val="dk1"/>
              </a:buClr>
              <a:buSzPts val="2500"/>
              <a:buFont typeface="Calibri"/>
              <a:buChar char="●"/>
            </a:pPr>
            <a:r>
              <a:rPr b="0" i="0" lang="en-US" sz="2500" u="none" cap="none" strike="noStrike">
                <a:solidFill>
                  <a:schemeClr val="dk1"/>
                </a:solidFill>
                <a:latin typeface="Calibri"/>
                <a:ea typeface="Calibri"/>
                <a:cs typeface="Calibri"/>
                <a:sym typeface="Calibri"/>
              </a:rPr>
              <a:t>In 2021, 7.83% of Ontario’s 11,766,000 plus acres are found in TLB, down from 8.75% of Ontario’s more than 12,000,000 acres in 2016</a:t>
            </a:r>
            <a:endParaRPr b="0" i="0" sz="2500" u="none" cap="none" strike="noStrike">
              <a:solidFill>
                <a:schemeClr val="dk1"/>
              </a:solidFill>
              <a:latin typeface="Calibri"/>
              <a:ea typeface="Calibri"/>
              <a:cs typeface="Calibri"/>
              <a:sym typeface="Calibri"/>
            </a:endParaRPr>
          </a:p>
          <a:p>
            <a:pPr indent="-387350" lvl="0" marL="457200" marR="0" rtl="0" algn="l">
              <a:lnSpc>
                <a:spcPct val="100000"/>
              </a:lnSpc>
              <a:spcBef>
                <a:spcPts val="0"/>
              </a:spcBef>
              <a:spcAft>
                <a:spcPts val="0"/>
              </a:spcAft>
              <a:buClr>
                <a:schemeClr val="dk1"/>
              </a:buClr>
              <a:buSzPts val="2500"/>
              <a:buFont typeface="Calibri"/>
              <a:buChar char="●"/>
            </a:pPr>
            <a:r>
              <a:rPr b="0" i="0" lang="en-US" sz="2500" u="none" cap="none" strike="noStrike">
                <a:solidFill>
                  <a:schemeClr val="dk1"/>
                </a:solidFill>
                <a:latin typeface="Calibri"/>
                <a:ea typeface="Calibri"/>
                <a:cs typeface="Calibri"/>
                <a:sym typeface="Calibri"/>
              </a:rPr>
              <a:t>Hastings Highland, North Frontenac and Addington Highlands remain at over 93% in terms of farmland owned by operators in 2021, and the other 30 TLB regions fall between 64% and 89% for farmland owned by operators in 2021.</a:t>
            </a:r>
            <a:endParaRPr b="0" i="0" sz="25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500"/>
              <a:buFont typeface="Arial"/>
              <a:buNone/>
            </a:pPr>
            <a:r>
              <a:t/>
            </a:r>
            <a:endParaRPr b="0" i="0" sz="2500" u="none" cap="none" strike="noStrike">
              <a:solidFill>
                <a:schemeClr val="dk1"/>
              </a:solidFill>
              <a:latin typeface="Calibri"/>
              <a:ea typeface="Calibri"/>
              <a:cs typeface="Calibri"/>
              <a:sym typeface="Calibri"/>
            </a:endParaRPr>
          </a:p>
          <a:p>
            <a:pPr indent="0" lvl="0" marL="457200" marR="0" rtl="0" algn="l">
              <a:lnSpc>
                <a:spcPct val="100000"/>
              </a:lnSpc>
              <a:spcBef>
                <a:spcPts val="0"/>
              </a:spcBef>
              <a:spcAft>
                <a:spcPts val="0"/>
              </a:spcAft>
              <a:buClr>
                <a:srgbClr val="000000"/>
              </a:buClr>
              <a:buSzPts val="2500"/>
              <a:buFont typeface="Arial"/>
              <a:buNone/>
            </a:pPr>
            <a:r>
              <a:t/>
            </a:r>
            <a:endParaRPr b="0" i="0" sz="2500" u="none" cap="none" strike="noStrike">
              <a:solidFill>
                <a:schemeClr val="dk1"/>
              </a:solidFill>
              <a:latin typeface="Calibri"/>
              <a:ea typeface="Calibri"/>
              <a:cs typeface="Calibri"/>
              <a:sym typeface="Calibri"/>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93" name="Shape 593"/>
        <p:cNvGrpSpPr/>
        <p:nvPr/>
      </p:nvGrpSpPr>
      <p:grpSpPr>
        <a:xfrm>
          <a:off x="0" y="0"/>
          <a:ext cx="0" cy="0"/>
          <a:chOff x="0" y="0"/>
          <a:chExt cx="0" cy="0"/>
        </a:xfrm>
      </p:grpSpPr>
      <p:sp>
        <p:nvSpPr>
          <p:cNvPr id="594" name="Google Shape;594;p33"/>
          <p:cNvSpPr/>
          <p:nvPr/>
        </p:nvSpPr>
        <p:spPr>
          <a:xfrm>
            <a:off x="396882" y="280374"/>
            <a:ext cx="11438793" cy="1844256"/>
          </a:xfrm>
          <a:prstGeom prst="rect">
            <a:avLst/>
          </a:prstGeom>
          <a:solidFill>
            <a:srgbClr val="404040"/>
          </a:solidFill>
          <a:ln cap="sq" cmpd="thinThick" w="127000">
            <a:solidFill>
              <a:srgbClr val="40404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95" name="Google Shape;595;p33"/>
          <p:cNvSpPr txBox="1"/>
          <p:nvPr>
            <p:ph type="title"/>
          </p:nvPr>
        </p:nvSpPr>
        <p:spPr>
          <a:xfrm>
            <a:off x="546351" y="433545"/>
            <a:ext cx="11139854" cy="930447"/>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rgbClr val="FFFFFF"/>
              </a:buClr>
              <a:buSzPts val="5400"/>
              <a:buFont typeface="Calibri"/>
              <a:buNone/>
            </a:pPr>
            <a:r>
              <a:rPr lang="en-US" sz="5400">
                <a:solidFill>
                  <a:srgbClr val="FFFFFF"/>
                </a:solidFill>
              </a:rPr>
              <a:t>Operating Arrangement</a:t>
            </a:r>
            <a:endParaRPr sz="5400">
              <a:solidFill>
                <a:srgbClr val="FFFFFF"/>
              </a:solidFill>
            </a:endParaRPr>
          </a:p>
        </p:txBody>
      </p:sp>
      <p:cxnSp>
        <p:nvCxnSpPr>
          <p:cNvPr id="596" name="Google Shape;596;p33"/>
          <p:cNvCxnSpPr/>
          <p:nvPr/>
        </p:nvCxnSpPr>
        <p:spPr>
          <a:xfrm>
            <a:off x="2230078" y="1522292"/>
            <a:ext cx="7772400" cy="0"/>
          </a:xfrm>
          <a:prstGeom prst="straightConnector1">
            <a:avLst/>
          </a:prstGeom>
          <a:noFill/>
          <a:ln cap="flat" cmpd="sng" w="22225">
            <a:solidFill>
              <a:srgbClr val="D9D9D9"/>
            </a:solidFill>
            <a:prstDash val="solid"/>
            <a:miter lim="800000"/>
            <a:headEnd len="sm" w="sm" type="none"/>
            <a:tailEnd len="sm" w="sm" type="none"/>
          </a:ln>
        </p:spPr>
      </p:cxnSp>
      <p:pic>
        <p:nvPicPr>
          <p:cNvPr id="597" name="Google Shape;597;p33"/>
          <p:cNvPicPr preferRelativeResize="0"/>
          <p:nvPr/>
        </p:nvPicPr>
        <p:blipFill rotWithShape="1">
          <a:blip r:embed="rId3">
            <a:alphaModFix/>
          </a:blip>
          <a:srcRect b="0" l="0" r="0" t="0"/>
          <a:stretch/>
        </p:blipFill>
        <p:spPr>
          <a:xfrm>
            <a:off x="331567" y="2794442"/>
            <a:ext cx="5455917" cy="3262389"/>
          </a:xfrm>
          <a:prstGeom prst="rect">
            <a:avLst/>
          </a:prstGeom>
          <a:noFill/>
          <a:ln>
            <a:noFill/>
          </a:ln>
        </p:spPr>
      </p:pic>
      <p:cxnSp>
        <p:nvCxnSpPr>
          <p:cNvPr id="598" name="Google Shape;598;p33"/>
          <p:cNvCxnSpPr/>
          <p:nvPr/>
        </p:nvCxnSpPr>
        <p:spPr>
          <a:xfrm>
            <a:off x="6116278" y="2596836"/>
            <a:ext cx="0" cy="3657600"/>
          </a:xfrm>
          <a:prstGeom prst="straightConnector1">
            <a:avLst/>
          </a:prstGeom>
          <a:noFill/>
          <a:ln cap="flat" cmpd="dbl" w="101600">
            <a:solidFill>
              <a:srgbClr val="595959"/>
            </a:solidFill>
            <a:prstDash val="solid"/>
            <a:miter lim="800000"/>
            <a:headEnd len="sm" w="sm" type="none"/>
            <a:tailEnd len="sm" w="sm" type="none"/>
          </a:ln>
        </p:spPr>
      </p:cxnSp>
      <p:pic>
        <p:nvPicPr>
          <p:cNvPr id="599" name="Google Shape;599;p33"/>
          <p:cNvPicPr preferRelativeResize="0"/>
          <p:nvPr/>
        </p:nvPicPr>
        <p:blipFill rotWithShape="1">
          <a:blip r:embed="rId4">
            <a:alphaModFix/>
          </a:blip>
          <a:srcRect b="0" l="0" r="0" t="0"/>
          <a:stretch/>
        </p:blipFill>
        <p:spPr>
          <a:xfrm>
            <a:off x="6445073" y="2993459"/>
            <a:ext cx="5455917" cy="2864355"/>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03" name="Shape 603"/>
        <p:cNvGrpSpPr/>
        <p:nvPr/>
      </p:nvGrpSpPr>
      <p:grpSpPr>
        <a:xfrm>
          <a:off x="0" y="0"/>
          <a:ext cx="0" cy="0"/>
          <a:chOff x="0" y="0"/>
          <a:chExt cx="0" cy="0"/>
        </a:xfrm>
      </p:grpSpPr>
      <p:sp>
        <p:nvSpPr>
          <p:cNvPr id="604" name="Google Shape;604;g13b9b866df2_0_120"/>
          <p:cNvSpPr/>
          <p:nvPr/>
        </p:nvSpPr>
        <p:spPr>
          <a:xfrm>
            <a:off x="376650" y="205425"/>
            <a:ext cx="11438700" cy="1409700"/>
          </a:xfrm>
          <a:prstGeom prst="rect">
            <a:avLst/>
          </a:prstGeom>
          <a:solidFill>
            <a:schemeClr val="accent1"/>
          </a:solidFill>
          <a:ln cap="sq" cmpd="thinThick" w="127000">
            <a:solidFill>
              <a:srgbClr val="40404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05" name="Google Shape;605;g13b9b866df2_0_120"/>
          <p:cNvSpPr txBox="1"/>
          <p:nvPr>
            <p:ph type="title"/>
          </p:nvPr>
        </p:nvSpPr>
        <p:spPr>
          <a:xfrm>
            <a:off x="675451" y="321120"/>
            <a:ext cx="11139900" cy="9303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rgbClr val="FFFFFF"/>
              </a:buClr>
              <a:buSzPts val="5400"/>
              <a:buFont typeface="Calibri"/>
              <a:buNone/>
            </a:pPr>
            <a:r>
              <a:rPr lang="en-US" sz="5400">
                <a:solidFill>
                  <a:srgbClr val="FFFFFF"/>
                </a:solidFill>
              </a:rPr>
              <a:t>Operating Arrangement</a:t>
            </a:r>
            <a:endParaRPr/>
          </a:p>
        </p:txBody>
      </p:sp>
      <p:cxnSp>
        <p:nvCxnSpPr>
          <p:cNvPr id="606" name="Google Shape;606;g13b9b866df2_0_120"/>
          <p:cNvCxnSpPr/>
          <p:nvPr/>
        </p:nvCxnSpPr>
        <p:spPr>
          <a:xfrm>
            <a:off x="2230078" y="1522292"/>
            <a:ext cx="7772400" cy="0"/>
          </a:xfrm>
          <a:prstGeom prst="straightConnector1">
            <a:avLst/>
          </a:prstGeom>
          <a:noFill/>
          <a:ln cap="flat" cmpd="sng" w="22225">
            <a:solidFill>
              <a:srgbClr val="D9D9D9"/>
            </a:solidFill>
            <a:prstDash val="solid"/>
            <a:miter lim="800000"/>
            <a:headEnd len="sm" w="sm" type="none"/>
            <a:tailEnd len="sm" w="sm" type="none"/>
          </a:ln>
        </p:spPr>
      </p:cxnSp>
      <p:sp>
        <p:nvSpPr>
          <p:cNvPr id="607" name="Google Shape;607;g13b9b866df2_0_120"/>
          <p:cNvSpPr txBox="1"/>
          <p:nvPr/>
        </p:nvSpPr>
        <p:spPr>
          <a:xfrm>
            <a:off x="1194925" y="2282900"/>
            <a:ext cx="70440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608" name="Google Shape;608;g13b9b866df2_0_120"/>
          <p:cNvSpPr txBox="1"/>
          <p:nvPr/>
        </p:nvSpPr>
        <p:spPr>
          <a:xfrm>
            <a:off x="376650" y="1615125"/>
            <a:ext cx="11341800" cy="6341700"/>
          </a:xfrm>
          <a:prstGeom prst="rect">
            <a:avLst/>
          </a:prstGeom>
          <a:noFill/>
          <a:ln>
            <a:noFill/>
          </a:ln>
        </p:spPr>
        <p:txBody>
          <a:bodyPr anchorCtr="0" anchor="t" bIns="91425" lIns="91425" spcFirstLastPara="1" rIns="91425" wrap="square" tIns="91425">
            <a:spAutoFit/>
          </a:bodyPr>
          <a:lstStyle/>
          <a:p>
            <a:pPr indent="-387350" lvl="0" marL="457200" marR="0" rtl="0" algn="l">
              <a:lnSpc>
                <a:spcPct val="100000"/>
              </a:lnSpc>
              <a:spcBef>
                <a:spcPts val="0"/>
              </a:spcBef>
              <a:spcAft>
                <a:spcPts val="0"/>
              </a:spcAft>
              <a:buClr>
                <a:schemeClr val="dk1"/>
              </a:buClr>
              <a:buSzPts val="2500"/>
              <a:buFont typeface="Calibri"/>
              <a:buChar char="●"/>
            </a:pPr>
            <a:r>
              <a:rPr b="0" i="0" lang="en-US" sz="2500" u="none" cap="none" strike="noStrike">
                <a:solidFill>
                  <a:schemeClr val="dk1"/>
                </a:solidFill>
                <a:latin typeface="Calibri"/>
                <a:ea typeface="Calibri"/>
                <a:cs typeface="Calibri"/>
                <a:sym typeface="Calibri"/>
              </a:rPr>
              <a:t>sole proprietorship much more common and family corporations much less common in TLB vs. ONT in 2021 (maybe due to the smaller average farm size)</a:t>
            </a:r>
            <a:endParaRPr b="0" i="0" sz="2500" u="none" cap="none" strike="noStrike">
              <a:solidFill>
                <a:schemeClr val="dk1"/>
              </a:solidFill>
              <a:latin typeface="Calibri"/>
              <a:ea typeface="Calibri"/>
              <a:cs typeface="Calibri"/>
              <a:sym typeface="Calibri"/>
            </a:endParaRPr>
          </a:p>
          <a:p>
            <a:pPr indent="-387350" lvl="0" marL="457200" marR="0" rtl="0" algn="l">
              <a:lnSpc>
                <a:spcPct val="100000"/>
              </a:lnSpc>
              <a:spcBef>
                <a:spcPts val="0"/>
              </a:spcBef>
              <a:spcAft>
                <a:spcPts val="0"/>
              </a:spcAft>
              <a:buClr>
                <a:schemeClr val="dk1"/>
              </a:buClr>
              <a:buSzPts val="2500"/>
              <a:buFont typeface="Calibri"/>
              <a:buChar char="●"/>
            </a:pPr>
            <a:r>
              <a:rPr b="0" i="0" lang="en-US" sz="2500" u="none" cap="none" strike="noStrike">
                <a:solidFill>
                  <a:schemeClr val="dk1"/>
                </a:solidFill>
                <a:latin typeface="Calibri"/>
                <a:ea typeface="Calibri"/>
                <a:cs typeface="Calibri"/>
                <a:sym typeface="Calibri"/>
              </a:rPr>
              <a:t>partnerships just as common as the rest of province in 2021, now that partnerships with and without a written agreement are tracked together, as opposed to 2016</a:t>
            </a:r>
            <a:endParaRPr b="0" i="0" sz="2500" u="none" cap="none" strike="noStrike">
              <a:solidFill>
                <a:schemeClr val="dk1"/>
              </a:solidFill>
              <a:latin typeface="Calibri"/>
              <a:ea typeface="Calibri"/>
              <a:cs typeface="Calibri"/>
              <a:sym typeface="Calibri"/>
            </a:endParaRPr>
          </a:p>
          <a:p>
            <a:pPr indent="-387350" lvl="0" marL="457200" marR="0" rtl="0" algn="l">
              <a:lnSpc>
                <a:spcPct val="100000"/>
              </a:lnSpc>
              <a:spcBef>
                <a:spcPts val="0"/>
              </a:spcBef>
              <a:spcAft>
                <a:spcPts val="0"/>
              </a:spcAft>
              <a:buClr>
                <a:schemeClr val="dk1"/>
              </a:buClr>
              <a:buSzPts val="2500"/>
              <a:buFont typeface="Calibri"/>
              <a:buChar char="●"/>
            </a:pPr>
            <a:r>
              <a:rPr b="0" i="0" lang="en-US" sz="2500" u="none" cap="none" strike="noStrike">
                <a:solidFill>
                  <a:schemeClr val="dk1"/>
                </a:solidFill>
                <a:latin typeface="Calibri"/>
                <a:ea typeface="Calibri"/>
                <a:cs typeface="Calibri"/>
                <a:sym typeface="Calibri"/>
              </a:rPr>
              <a:t>As of 2021, TLB has 2,410 sole proprietorship farms and 1,104 farms operating based on partnerships. While these categories are all down from their 2006 totals, those decreases are relatively in line with trends for the province overall</a:t>
            </a:r>
            <a:endParaRPr b="0" i="0" sz="2500" u="none" cap="none" strike="noStrike">
              <a:solidFill>
                <a:schemeClr val="dk1"/>
              </a:solidFill>
              <a:latin typeface="Calibri"/>
              <a:ea typeface="Calibri"/>
              <a:cs typeface="Calibri"/>
              <a:sym typeface="Calibri"/>
            </a:endParaRPr>
          </a:p>
          <a:p>
            <a:pPr indent="-387350" lvl="0" marL="457200" marR="0" rtl="0" algn="l">
              <a:lnSpc>
                <a:spcPct val="100000"/>
              </a:lnSpc>
              <a:spcBef>
                <a:spcPts val="0"/>
              </a:spcBef>
              <a:spcAft>
                <a:spcPts val="0"/>
              </a:spcAft>
              <a:buClr>
                <a:schemeClr val="dk1"/>
              </a:buClr>
              <a:buSzPts val="2500"/>
              <a:buFont typeface="Calibri"/>
              <a:buChar char="●"/>
            </a:pPr>
            <a:r>
              <a:rPr b="0" i="0" lang="en-US" sz="2500" u="none" cap="none" strike="noStrike">
                <a:solidFill>
                  <a:schemeClr val="dk1"/>
                </a:solidFill>
                <a:latin typeface="Calibri"/>
                <a:ea typeface="Calibri"/>
                <a:cs typeface="Calibri"/>
                <a:sym typeface="Calibri"/>
              </a:rPr>
              <a:t>TLB has just 3 regions that have increased in sole proprietorships from 2006 to 2021, being N. Frontenac (+3), along with Georgian Bay/Marmora and Lake (+1)</a:t>
            </a:r>
            <a:endParaRPr b="0" i="0" sz="2500" u="none" cap="none" strike="noStrike">
              <a:solidFill>
                <a:schemeClr val="dk1"/>
              </a:solidFill>
              <a:latin typeface="Calibri"/>
              <a:ea typeface="Calibri"/>
              <a:cs typeface="Calibri"/>
              <a:sym typeface="Calibri"/>
            </a:endParaRPr>
          </a:p>
          <a:p>
            <a:pPr indent="-387350" lvl="0" marL="457200" marR="0" rtl="0" algn="l">
              <a:lnSpc>
                <a:spcPct val="100000"/>
              </a:lnSpc>
              <a:spcBef>
                <a:spcPts val="0"/>
              </a:spcBef>
              <a:spcAft>
                <a:spcPts val="0"/>
              </a:spcAft>
              <a:buClr>
                <a:schemeClr val="dk1"/>
              </a:buClr>
              <a:buSzPts val="2500"/>
              <a:buFont typeface="Calibri"/>
              <a:buChar char="●"/>
            </a:pPr>
            <a:r>
              <a:rPr b="0" i="0" lang="en-US" sz="2500" u="none" cap="none" strike="noStrike">
                <a:solidFill>
                  <a:schemeClr val="dk1"/>
                </a:solidFill>
                <a:latin typeface="Calibri"/>
                <a:ea typeface="Calibri"/>
                <a:cs typeface="Calibri"/>
                <a:sym typeface="Calibri"/>
              </a:rPr>
              <a:t>KL had by far the most sole proprietorship farms in TLB as of 2021, at 707, compared to the next highest total of 173 in Trent Hills</a:t>
            </a:r>
            <a:endParaRPr b="0" i="0" sz="2500" u="none" cap="none" strike="noStrike">
              <a:solidFill>
                <a:schemeClr val="dk1"/>
              </a:solidFill>
              <a:latin typeface="Calibri"/>
              <a:ea typeface="Calibri"/>
              <a:cs typeface="Calibri"/>
              <a:sym typeface="Calibri"/>
            </a:endParaRPr>
          </a:p>
          <a:p>
            <a:pPr indent="-387350" lvl="0" marL="457200" marR="0" rtl="0" algn="l">
              <a:lnSpc>
                <a:spcPct val="100000"/>
              </a:lnSpc>
              <a:spcBef>
                <a:spcPts val="0"/>
              </a:spcBef>
              <a:spcAft>
                <a:spcPts val="0"/>
              </a:spcAft>
              <a:buClr>
                <a:schemeClr val="dk1"/>
              </a:buClr>
              <a:buSzPts val="2500"/>
              <a:buFont typeface="Calibri"/>
              <a:buChar char="●"/>
            </a:pPr>
            <a:r>
              <a:rPr b="0" i="0" lang="en-US" sz="2500" u="none" cap="none" strike="noStrike">
                <a:solidFill>
                  <a:schemeClr val="dk1"/>
                </a:solidFill>
                <a:latin typeface="Calibri"/>
                <a:ea typeface="Calibri"/>
                <a:cs typeface="Calibri"/>
                <a:sym typeface="Calibri"/>
              </a:rPr>
              <a:t>17 of the 36 TLB regions had at least 20 partnership farms reported in 2021, all regions had at least 2</a:t>
            </a:r>
            <a:endParaRPr b="0" i="0" sz="25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500"/>
              <a:buFont typeface="Arial"/>
              <a:buNone/>
            </a:pPr>
            <a:r>
              <a:t/>
            </a:r>
            <a:endParaRPr b="0" i="0" sz="25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500"/>
              <a:buFont typeface="Arial"/>
              <a:buNone/>
            </a:pPr>
            <a:r>
              <a:t/>
            </a:r>
            <a:endParaRPr b="0" i="0" sz="2500" u="none" cap="none" strike="noStrike">
              <a:solidFill>
                <a:schemeClr val="dk1"/>
              </a:solidFill>
              <a:latin typeface="Calibri"/>
              <a:ea typeface="Calibri"/>
              <a:cs typeface="Calibri"/>
              <a:sym typeface="Calibri"/>
            </a:endParaRPr>
          </a:p>
          <a:p>
            <a:pPr indent="0" lvl="0" marL="457200" marR="0" rtl="0" algn="l">
              <a:lnSpc>
                <a:spcPct val="100000"/>
              </a:lnSpc>
              <a:spcBef>
                <a:spcPts val="0"/>
              </a:spcBef>
              <a:spcAft>
                <a:spcPts val="0"/>
              </a:spcAft>
              <a:buClr>
                <a:srgbClr val="000000"/>
              </a:buClr>
              <a:buSzPts val="2500"/>
              <a:buFont typeface="Arial"/>
              <a:buNone/>
            </a:pPr>
            <a:r>
              <a:t/>
            </a:r>
            <a:endParaRPr b="0" i="0" sz="2500" u="none" cap="none" strike="noStrike">
              <a:solidFill>
                <a:schemeClr val="dk1"/>
              </a:solidFill>
              <a:latin typeface="Calibri"/>
              <a:ea typeface="Calibri"/>
              <a:cs typeface="Calibri"/>
              <a:sym typeface="Calibri"/>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12" name="Shape 612"/>
        <p:cNvGrpSpPr/>
        <p:nvPr/>
      </p:nvGrpSpPr>
      <p:grpSpPr>
        <a:xfrm>
          <a:off x="0" y="0"/>
          <a:ext cx="0" cy="0"/>
          <a:chOff x="0" y="0"/>
          <a:chExt cx="0" cy="0"/>
        </a:xfrm>
      </p:grpSpPr>
      <p:sp>
        <p:nvSpPr>
          <p:cNvPr id="613" name="Google Shape;613;p34"/>
          <p:cNvSpPr/>
          <p:nvPr/>
        </p:nvSpPr>
        <p:spPr>
          <a:xfrm>
            <a:off x="396882" y="280374"/>
            <a:ext cx="11438793" cy="1844256"/>
          </a:xfrm>
          <a:prstGeom prst="rect">
            <a:avLst/>
          </a:prstGeom>
          <a:solidFill>
            <a:srgbClr val="404040"/>
          </a:solidFill>
          <a:ln cap="sq" cmpd="thinThick" w="127000">
            <a:solidFill>
              <a:srgbClr val="40404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14" name="Google Shape;614;p34"/>
          <p:cNvSpPr txBox="1"/>
          <p:nvPr>
            <p:ph type="title"/>
          </p:nvPr>
        </p:nvSpPr>
        <p:spPr>
          <a:xfrm>
            <a:off x="546351" y="433545"/>
            <a:ext cx="11139854" cy="930447"/>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rgbClr val="FFFFFF"/>
              </a:buClr>
              <a:buSzPts val="5400"/>
              <a:buFont typeface="Calibri"/>
              <a:buNone/>
            </a:pPr>
            <a:r>
              <a:rPr lang="en-US" sz="5400">
                <a:solidFill>
                  <a:srgbClr val="FFFFFF"/>
                </a:solidFill>
              </a:rPr>
              <a:t>Succession Planning</a:t>
            </a:r>
            <a:endParaRPr sz="5400">
              <a:solidFill>
                <a:srgbClr val="FFFFFF"/>
              </a:solidFill>
            </a:endParaRPr>
          </a:p>
        </p:txBody>
      </p:sp>
      <p:cxnSp>
        <p:nvCxnSpPr>
          <p:cNvPr id="615" name="Google Shape;615;p34"/>
          <p:cNvCxnSpPr/>
          <p:nvPr/>
        </p:nvCxnSpPr>
        <p:spPr>
          <a:xfrm>
            <a:off x="2230078" y="1522292"/>
            <a:ext cx="7772400" cy="0"/>
          </a:xfrm>
          <a:prstGeom prst="straightConnector1">
            <a:avLst/>
          </a:prstGeom>
          <a:noFill/>
          <a:ln cap="flat" cmpd="sng" w="22225">
            <a:solidFill>
              <a:srgbClr val="D9D9D9"/>
            </a:solidFill>
            <a:prstDash val="solid"/>
            <a:miter lim="800000"/>
            <a:headEnd len="sm" w="sm" type="none"/>
            <a:tailEnd len="sm" w="sm" type="none"/>
          </a:ln>
        </p:spPr>
      </p:cxnSp>
      <p:pic>
        <p:nvPicPr>
          <p:cNvPr id="616" name="Google Shape;616;p34"/>
          <p:cNvPicPr preferRelativeResize="0"/>
          <p:nvPr/>
        </p:nvPicPr>
        <p:blipFill rotWithShape="1">
          <a:blip r:embed="rId3">
            <a:alphaModFix/>
          </a:blip>
          <a:srcRect b="0" l="0" r="0" t="0"/>
          <a:stretch/>
        </p:blipFill>
        <p:spPr>
          <a:xfrm>
            <a:off x="331567" y="2734302"/>
            <a:ext cx="5455917" cy="3382668"/>
          </a:xfrm>
          <a:prstGeom prst="rect">
            <a:avLst/>
          </a:prstGeom>
          <a:noFill/>
          <a:ln>
            <a:noFill/>
          </a:ln>
        </p:spPr>
      </p:pic>
      <p:cxnSp>
        <p:nvCxnSpPr>
          <p:cNvPr id="617" name="Google Shape;617;p34"/>
          <p:cNvCxnSpPr/>
          <p:nvPr/>
        </p:nvCxnSpPr>
        <p:spPr>
          <a:xfrm>
            <a:off x="6116278" y="2596836"/>
            <a:ext cx="0" cy="3657600"/>
          </a:xfrm>
          <a:prstGeom prst="straightConnector1">
            <a:avLst/>
          </a:prstGeom>
          <a:noFill/>
          <a:ln cap="flat" cmpd="dbl" w="101600">
            <a:solidFill>
              <a:srgbClr val="595959"/>
            </a:solidFill>
            <a:prstDash val="solid"/>
            <a:miter lim="800000"/>
            <a:headEnd len="sm" w="sm" type="none"/>
            <a:tailEnd len="sm" w="sm" type="none"/>
          </a:ln>
        </p:spPr>
      </p:cxnSp>
      <p:pic>
        <p:nvPicPr>
          <p:cNvPr id="618" name="Google Shape;618;p34"/>
          <p:cNvPicPr preferRelativeResize="0"/>
          <p:nvPr/>
        </p:nvPicPr>
        <p:blipFill rotWithShape="1">
          <a:blip r:embed="rId4">
            <a:alphaModFix/>
          </a:blip>
          <a:srcRect b="0" l="0" r="0" t="0"/>
          <a:stretch/>
        </p:blipFill>
        <p:spPr>
          <a:xfrm>
            <a:off x="6445073" y="2904800"/>
            <a:ext cx="5455917" cy="3041672"/>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22" name="Shape 622"/>
        <p:cNvGrpSpPr/>
        <p:nvPr/>
      </p:nvGrpSpPr>
      <p:grpSpPr>
        <a:xfrm>
          <a:off x="0" y="0"/>
          <a:ext cx="0" cy="0"/>
          <a:chOff x="0" y="0"/>
          <a:chExt cx="0" cy="0"/>
        </a:xfrm>
      </p:grpSpPr>
      <p:sp>
        <p:nvSpPr>
          <p:cNvPr id="623" name="Google Shape;623;g13ca20bbe62_0_48"/>
          <p:cNvSpPr/>
          <p:nvPr/>
        </p:nvSpPr>
        <p:spPr>
          <a:xfrm>
            <a:off x="396882" y="280374"/>
            <a:ext cx="11438700" cy="1844400"/>
          </a:xfrm>
          <a:prstGeom prst="rect">
            <a:avLst/>
          </a:prstGeom>
          <a:solidFill>
            <a:srgbClr val="404040"/>
          </a:solidFill>
          <a:ln cap="sq" cmpd="thinThick" w="127000">
            <a:solidFill>
              <a:srgbClr val="40404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24" name="Google Shape;624;g13ca20bbe62_0_48"/>
          <p:cNvSpPr txBox="1"/>
          <p:nvPr>
            <p:ph type="title"/>
          </p:nvPr>
        </p:nvSpPr>
        <p:spPr>
          <a:xfrm>
            <a:off x="546351" y="433545"/>
            <a:ext cx="11139900" cy="9303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rgbClr val="FFFFFF"/>
              </a:buClr>
              <a:buSzPts val="5400"/>
              <a:buFont typeface="Calibri"/>
              <a:buNone/>
            </a:pPr>
            <a:r>
              <a:rPr lang="en-US" sz="5400">
                <a:solidFill>
                  <a:srgbClr val="FFFFFF"/>
                </a:solidFill>
              </a:rPr>
              <a:t>Succession Planning</a:t>
            </a:r>
            <a:endParaRPr sz="5400">
              <a:solidFill>
                <a:srgbClr val="FFFFFF"/>
              </a:solidFill>
            </a:endParaRPr>
          </a:p>
        </p:txBody>
      </p:sp>
      <p:cxnSp>
        <p:nvCxnSpPr>
          <p:cNvPr id="625" name="Google Shape;625;g13ca20bbe62_0_48"/>
          <p:cNvCxnSpPr/>
          <p:nvPr/>
        </p:nvCxnSpPr>
        <p:spPr>
          <a:xfrm>
            <a:off x="2230078" y="1522292"/>
            <a:ext cx="7772400" cy="0"/>
          </a:xfrm>
          <a:prstGeom prst="straightConnector1">
            <a:avLst/>
          </a:prstGeom>
          <a:noFill/>
          <a:ln cap="flat" cmpd="sng" w="22225">
            <a:solidFill>
              <a:srgbClr val="D9D9D9"/>
            </a:solidFill>
            <a:prstDash val="solid"/>
            <a:miter lim="800000"/>
            <a:headEnd len="sm" w="sm" type="none"/>
            <a:tailEnd len="sm" w="sm" type="none"/>
          </a:ln>
        </p:spPr>
      </p:cxnSp>
      <p:cxnSp>
        <p:nvCxnSpPr>
          <p:cNvPr id="626" name="Google Shape;626;g13ca20bbe62_0_48"/>
          <p:cNvCxnSpPr/>
          <p:nvPr/>
        </p:nvCxnSpPr>
        <p:spPr>
          <a:xfrm>
            <a:off x="6116278" y="2596836"/>
            <a:ext cx="0" cy="3657600"/>
          </a:xfrm>
          <a:prstGeom prst="straightConnector1">
            <a:avLst/>
          </a:prstGeom>
          <a:noFill/>
          <a:ln cap="flat" cmpd="dbl" w="101600">
            <a:solidFill>
              <a:srgbClr val="595959"/>
            </a:solidFill>
            <a:prstDash val="solid"/>
            <a:miter lim="800000"/>
            <a:headEnd len="sm" w="sm" type="none"/>
            <a:tailEnd len="sm" w="sm" type="none"/>
          </a:ln>
        </p:spPr>
      </p:cxnSp>
      <p:pic>
        <p:nvPicPr>
          <p:cNvPr id="627" name="Google Shape;627;g13ca20bbe62_0_48"/>
          <p:cNvPicPr preferRelativeResize="0"/>
          <p:nvPr/>
        </p:nvPicPr>
        <p:blipFill rotWithShape="1">
          <a:blip r:embed="rId3">
            <a:alphaModFix/>
          </a:blip>
          <a:srcRect b="0" l="0" r="0" t="0"/>
          <a:stretch/>
        </p:blipFill>
        <p:spPr>
          <a:xfrm>
            <a:off x="107425" y="2621350"/>
            <a:ext cx="5688850" cy="3806150"/>
          </a:xfrm>
          <a:prstGeom prst="rect">
            <a:avLst/>
          </a:prstGeom>
          <a:noFill/>
          <a:ln>
            <a:noFill/>
          </a:ln>
        </p:spPr>
      </p:pic>
      <p:pic>
        <p:nvPicPr>
          <p:cNvPr id="628" name="Google Shape;628;g13ca20bbe62_0_48"/>
          <p:cNvPicPr preferRelativeResize="0"/>
          <p:nvPr/>
        </p:nvPicPr>
        <p:blipFill rotWithShape="1">
          <a:blip r:embed="rId4">
            <a:alphaModFix/>
          </a:blip>
          <a:srcRect b="0" l="0" r="0" t="0"/>
          <a:stretch/>
        </p:blipFill>
        <p:spPr>
          <a:xfrm>
            <a:off x="6436287" y="2621350"/>
            <a:ext cx="5616363" cy="38061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35" name="Shape 135"/>
        <p:cNvGrpSpPr/>
        <p:nvPr/>
      </p:nvGrpSpPr>
      <p:grpSpPr>
        <a:xfrm>
          <a:off x="0" y="0"/>
          <a:ext cx="0" cy="0"/>
          <a:chOff x="0" y="0"/>
          <a:chExt cx="0" cy="0"/>
        </a:xfrm>
      </p:grpSpPr>
      <p:sp>
        <p:nvSpPr>
          <p:cNvPr id="136" name="Google Shape;136;p5"/>
          <p:cNvSpPr/>
          <p:nvPr/>
        </p:nvSpPr>
        <p:spPr>
          <a:xfrm>
            <a:off x="396882" y="280374"/>
            <a:ext cx="11438793" cy="1844256"/>
          </a:xfrm>
          <a:prstGeom prst="rect">
            <a:avLst/>
          </a:prstGeom>
          <a:solidFill>
            <a:srgbClr val="404040"/>
          </a:solidFill>
          <a:ln cap="sq" cmpd="thinThick" w="127000">
            <a:solidFill>
              <a:srgbClr val="40404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37" name="Google Shape;137;p5"/>
          <p:cNvSpPr txBox="1"/>
          <p:nvPr>
            <p:ph type="title"/>
          </p:nvPr>
        </p:nvSpPr>
        <p:spPr>
          <a:xfrm>
            <a:off x="546351" y="433545"/>
            <a:ext cx="11139854" cy="930447"/>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rgbClr val="FFFFFF"/>
              </a:buClr>
              <a:buSzPts val="5000"/>
              <a:buFont typeface="Calibri"/>
              <a:buNone/>
            </a:pPr>
            <a:r>
              <a:rPr lang="en-US" sz="5000">
                <a:solidFill>
                  <a:srgbClr val="FFFFFF"/>
                </a:solidFill>
              </a:rPr>
              <a:t>Male and Female Farm Operators in TLB</a:t>
            </a:r>
            <a:endParaRPr/>
          </a:p>
        </p:txBody>
      </p:sp>
      <p:cxnSp>
        <p:nvCxnSpPr>
          <p:cNvPr id="138" name="Google Shape;138;p5"/>
          <p:cNvCxnSpPr/>
          <p:nvPr/>
        </p:nvCxnSpPr>
        <p:spPr>
          <a:xfrm>
            <a:off x="2230078" y="1522292"/>
            <a:ext cx="7772400" cy="0"/>
          </a:xfrm>
          <a:prstGeom prst="straightConnector1">
            <a:avLst/>
          </a:prstGeom>
          <a:noFill/>
          <a:ln cap="flat" cmpd="sng" w="22225">
            <a:solidFill>
              <a:srgbClr val="D9D9D9"/>
            </a:solidFill>
            <a:prstDash val="solid"/>
            <a:miter lim="800000"/>
            <a:headEnd len="sm" w="sm" type="none"/>
            <a:tailEnd len="sm" w="sm" type="none"/>
          </a:ln>
        </p:spPr>
      </p:cxnSp>
      <p:pic>
        <p:nvPicPr>
          <p:cNvPr id="139" name="Google Shape;139;p5"/>
          <p:cNvPicPr preferRelativeResize="0"/>
          <p:nvPr/>
        </p:nvPicPr>
        <p:blipFill rotWithShape="1">
          <a:blip r:embed="rId3">
            <a:alphaModFix/>
          </a:blip>
          <a:srcRect b="0" l="0" r="0" t="0"/>
          <a:stretch/>
        </p:blipFill>
        <p:spPr>
          <a:xfrm>
            <a:off x="3388317" y="2625184"/>
            <a:ext cx="5455917" cy="3600905"/>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32" name="Shape 632"/>
        <p:cNvGrpSpPr/>
        <p:nvPr/>
      </p:nvGrpSpPr>
      <p:grpSpPr>
        <a:xfrm>
          <a:off x="0" y="0"/>
          <a:ext cx="0" cy="0"/>
          <a:chOff x="0" y="0"/>
          <a:chExt cx="0" cy="0"/>
        </a:xfrm>
      </p:grpSpPr>
      <p:sp>
        <p:nvSpPr>
          <p:cNvPr id="633" name="Google Shape;633;g13b9b866df2_0_128"/>
          <p:cNvSpPr/>
          <p:nvPr/>
        </p:nvSpPr>
        <p:spPr>
          <a:xfrm>
            <a:off x="376650" y="205425"/>
            <a:ext cx="11438700" cy="1409700"/>
          </a:xfrm>
          <a:prstGeom prst="rect">
            <a:avLst/>
          </a:prstGeom>
          <a:solidFill>
            <a:schemeClr val="accent1"/>
          </a:solidFill>
          <a:ln cap="sq" cmpd="thinThick" w="127000">
            <a:solidFill>
              <a:srgbClr val="40404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34" name="Google Shape;634;g13b9b866df2_0_128"/>
          <p:cNvSpPr txBox="1"/>
          <p:nvPr>
            <p:ph type="title"/>
          </p:nvPr>
        </p:nvSpPr>
        <p:spPr>
          <a:xfrm>
            <a:off x="675451" y="321120"/>
            <a:ext cx="11139900" cy="9303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rgbClr val="FFFFFF"/>
              </a:buClr>
              <a:buSzPts val="5400"/>
              <a:buFont typeface="Calibri"/>
              <a:buNone/>
            </a:pPr>
            <a:r>
              <a:rPr lang="en-US" sz="5400">
                <a:solidFill>
                  <a:srgbClr val="FFFFFF"/>
                </a:solidFill>
              </a:rPr>
              <a:t>Succession Planning</a:t>
            </a:r>
            <a:endParaRPr/>
          </a:p>
        </p:txBody>
      </p:sp>
      <p:cxnSp>
        <p:nvCxnSpPr>
          <p:cNvPr id="635" name="Google Shape;635;g13b9b866df2_0_128"/>
          <p:cNvCxnSpPr/>
          <p:nvPr/>
        </p:nvCxnSpPr>
        <p:spPr>
          <a:xfrm>
            <a:off x="2230078" y="1522292"/>
            <a:ext cx="7772400" cy="0"/>
          </a:xfrm>
          <a:prstGeom prst="straightConnector1">
            <a:avLst/>
          </a:prstGeom>
          <a:noFill/>
          <a:ln cap="flat" cmpd="sng" w="22225">
            <a:solidFill>
              <a:srgbClr val="D9D9D9"/>
            </a:solidFill>
            <a:prstDash val="solid"/>
            <a:miter lim="800000"/>
            <a:headEnd len="sm" w="sm" type="none"/>
            <a:tailEnd len="sm" w="sm" type="none"/>
          </a:ln>
        </p:spPr>
      </p:cxnSp>
      <p:sp>
        <p:nvSpPr>
          <p:cNvPr id="636" name="Google Shape;636;g13b9b866df2_0_128"/>
          <p:cNvSpPr txBox="1"/>
          <p:nvPr/>
        </p:nvSpPr>
        <p:spPr>
          <a:xfrm>
            <a:off x="1194925" y="2282900"/>
            <a:ext cx="70440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637" name="Google Shape;637;g13b9b866df2_0_128"/>
          <p:cNvSpPr txBox="1"/>
          <p:nvPr/>
        </p:nvSpPr>
        <p:spPr>
          <a:xfrm>
            <a:off x="376650" y="1615125"/>
            <a:ext cx="11341800" cy="5956800"/>
          </a:xfrm>
          <a:prstGeom prst="rect">
            <a:avLst/>
          </a:prstGeom>
          <a:noFill/>
          <a:ln>
            <a:noFill/>
          </a:ln>
        </p:spPr>
        <p:txBody>
          <a:bodyPr anchorCtr="0" anchor="t" bIns="91425" lIns="91425" spcFirstLastPara="1" rIns="91425" wrap="square" tIns="91425">
            <a:spAutoFit/>
          </a:bodyPr>
          <a:lstStyle/>
          <a:p>
            <a:pPr indent="-387350" lvl="0" marL="457200" marR="0" rtl="0" algn="l">
              <a:lnSpc>
                <a:spcPct val="100000"/>
              </a:lnSpc>
              <a:spcBef>
                <a:spcPts val="0"/>
              </a:spcBef>
              <a:spcAft>
                <a:spcPts val="0"/>
              </a:spcAft>
              <a:buClr>
                <a:schemeClr val="dk1"/>
              </a:buClr>
              <a:buSzPts val="2500"/>
              <a:buFont typeface="Calibri"/>
              <a:buChar char="●"/>
            </a:pPr>
            <a:r>
              <a:rPr b="0" i="0" lang="en-US" sz="2500" u="none" cap="none" strike="noStrike">
                <a:solidFill>
                  <a:schemeClr val="dk1"/>
                </a:solidFill>
                <a:latin typeface="Calibri"/>
                <a:ea typeface="Calibri"/>
                <a:cs typeface="Calibri"/>
                <a:sym typeface="Calibri"/>
              </a:rPr>
              <a:t>72% of farms in TLB had no succession planning in 2021, vs. 65% for ONT overall</a:t>
            </a:r>
            <a:endParaRPr b="0" i="0" sz="2500" u="none" cap="none" strike="noStrike">
              <a:solidFill>
                <a:schemeClr val="dk1"/>
              </a:solidFill>
              <a:latin typeface="Calibri"/>
              <a:ea typeface="Calibri"/>
              <a:cs typeface="Calibri"/>
              <a:sym typeface="Calibri"/>
            </a:endParaRPr>
          </a:p>
          <a:p>
            <a:pPr indent="-387350" lvl="0" marL="457200" marR="0" rtl="0" algn="l">
              <a:lnSpc>
                <a:spcPct val="100000"/>
              </a:lnSpc>
              <a:spcBef>
                <a:spcPts val="0"/>
              </a:spcBef>
              <a:spcAft>
                <a:spcPts val="0"/>
              </a:spcAft>
              <a:buClr>
                <a:schemeClr val="dk1"/>
              </a:buClr>
              <a:buSzPts val="2500"/>
              <a:buFont typeface="Calibri"/>
              <a:buChar char="●"/>
            </a:pPr>
            <a:r>
              <a:rPr b="0" i="0" lang="en-US" sz="2500" u="none" cap="none" strike="noStrike">
                <a:solidFill>
                  <a:schemeClr val="dk1"/>
                </a:solidFill>
                <a:latin typeface="Calibri"/>
                <a:ea typeface="Calibri"/>
                <a:cs typeface="Calibri"/>
                <a:sym typeface="Calibri"/>
              </a:rPr>
              <a:t>In 2016, 6 farms in Kawartha Lakes had a non-family successor planned, with no more than 1 in any other TLB region</a:t>
            </a:r>
            <a:endParaRPr b="0" i="0" sz="2500" u="none" cap="none" strike="noStrike">
              <a:solidFill>
                <a:schemeClr val="dk1"/>
              </a:solidFill>
              <a:latin typeface="Calibri"/>
              <a:ea typeface="Calibri"/>
              <a:cs typeface="Calibri"/>
              <a:sym typeface="Calibri"/>
            </a:endParaRPr>
          </a:p>
          <a:p>
            <a:pPr indent="-387350" lvl="0" marL="457200" marR="0" rtl="0" algn="l">
              <a:lnSpc>
                <a:spcPct val="100000"/>
              </a:lnSpc>
              <a:spcBef>
                <a:spcPts val="0"/>
              </a:spcBef>
              <a:spcAft>
                <a:spcPts val="0"/>
              </a:spcAft>
              <a:buClr>
                <a:schemeClr val="dk1"/>
              </a:buClr>
              <a:buSzPts val="2500"/>
              <a:buFont typeface="Calibri"/>
              <a:buChar char="●"/>
            </a:pPr>
            <a:r>
              <a:rPr b="0" i="0" lang="en-US" sz="2500" u="none" cap="none" strike="noStrike">
                <a:solidFill>
                  <a:schemeClr val="dk1"/>
                </a:solidFill>
                <a:latin typeface="Calibri"/>
                <a:ea typeface="Calibri"/>
                <a:cs typeface="Calibri"/>
                <a:sym typeface="Calibri"/>
              </a:rPr>
              <a:t>In 2016, the only TLB regions with greater than 10% of its’ farms reporting a succession plan were Highlands East, Seguin and Whitestone. Things look slightly better by 2021: only 5 TLB regions had less than 20% of their farms reporting some form of succession plan, now that verbal only plans have been included. 9 TLB region had &gt;30% of their farms reporting a succession plan in 2021</a:t>
            </a:r>
            <a:endParaRPr b="0" i="0" sz="2500" u="none" cap="none" strike="noStrike">
              <a:solidFill>
                <a:schemeClr val="dk1"/>
              </a:solidFill>
              <a:latin typeface="Calibri"/>
              <a:ea typeface="Calibri"/>
              <a:cs typeface="Calibri"/>
              <a:sym typeface="Calibri"/>
            </a:endParaRPr>
          </a:p>
          <a:p>
            <a:pPr indent="-387350" lvl="0" marL="457200" marR="0" rtl="0" algn="l">
              <a:lnSpc>
                <a:spcPct val="100000"/>
              </a:lnSpc>
              <a:spcBef>
                <a:spcPts val="0"/>
              </a:spcBef>
              <a:spcAft>
                <a:spcPts val="0"/>
              </a:spcAft>
              <a:buClr>
                <a:schemeClr val="dk1"/>
              </a:buClr>
              <a:buSzPts val="2500"/>
              <a:buFont typeface="Calibri"/>
              <a:buChar char="●"/>
            </a:pPr>
            <a:r>
              <a:rPr b="0" i="0" lang="en-US" sz="2500" u="none" cap="none" strike="noStrike">
                <a:solidFill>
                  <a:schemeClr val="dk1"/>
                </a:solidFill>
                <a:latin typeface="Calibri"/>
                <a:ea typeface="Calibri"/>
                <a:cs typeface="Calibri"/>
                <a:sym typeface="Calibri"/>
              </a:rPr>
              <a:t>No farms in these TLB regions reported succession plans in 2016: Marmora and Lake, Carlow/Mayo, Havelock-Belmont-Methuen, North Frontenac, Addington Highlands and Greater Madawaska. By 2021 and with the inclusion of verbal succession plans, only Addington Highlands, among TLB regions, had none of its farms reporting a succession plan (out of 13 total farms).</a:t>
            </a:r>
            <a:endParaRPr b="0" i="0" sz="25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500"/>
              <a:buFont typeface="Arial"/>
              <a:buNone/>
            </a:pPr>
            <a:r>
              <a:t/>
            </a:r>
            <a:endParaRPr b="0" i="0" sz="2500" u="none" cap="none" strike="noStrike">
              <a:solidFill>
                <a:schemeClr val="dk1"/>
              </a:solidFill>
              <a:latin typeface="Calibri"/>
              <a:ea typeface="Calibri"/>
              <a:cs typeface="Calibri"/>
              <a:sym typeface="Calibri"/>
            </a:endParaRPr>
          </a:p>
          <a:p>
            <a:pPr indent="0" lvl="0" marL="457200" marR="0" rtl="0" algn="l">
              <a:lnSpc>
                <a:spcPct val="100000"/>
              </a:lnSpc>
              <a:spcBef>
                <a:spcPts val="0"/>
              </a:spcBef>
              <a:spcAft>
                <a:spcPts val="0"/>
              </a:spcAft>
              <a:buClr>
                <a:srgbClr val="000000"/>
              </a:buClr>
              <a:buSzPts val="2500"/>
              <a:buFont typeface="Arial"/>
              <a:buNone/>
            </a:pPr>
            <a:r>
              <a:t/>
            </a:r>
            <a:endParaRPr b="0" i="0" sz="2500" u="none" cap="none" strike="noStrike">
              <a:solidFill>
                <a:schemeClr val="dk1"/>
              </a:solidFill>
              <a:latin typeface="Calibri"/>
              <a:ea typeface="Calibri"/>
              <a:cs typeface="Calibri"/>
              <a:sym typeface="Calibri"/>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41" name="Shape 641"/>
        <p:cNvGrpSpPr/>
        <p:nvPr/>
      </p:nvGrpSpPr>
      <p:grpSpPr>
        <a:xfrm>
          <a:off x="0" y="0"/>
          <a:ext cx="0" cy="0"/>
          <a:chOff x="0" y="0"/>
          <a:chExt cx="0" cy="0"/>
        </a:xfrm>
      </p:grpSpPr>
      <p:sp>
        <p:nvSpPr>
          <p:cNvPr id="642" name="Google Shape;642;p35"/>
          <p:cNvSpPr/>
          <p:nvPr/>
        </p:nvSpPr>
        <p:spPr>
          <a:xfrm>
            <a:off x="378068" y="343486"/>
            <a:ext cx="11438793" cy="1844256"/>
          </a:xfrm>
          <a:prstGeom prst="rect">
            <a:avLst/>
          </a:prstGeom>
          <a:solidFill>
            <a:srgbClr val="404040"/>
          </a:solidFill>
          <a:ln cap="sq" cmpd="thinThick" w="127000">
            <a:solidFill>
              <a:srgbClr val="40404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643" name="Google Shape;643;p35"/>
          <p:cNvSpPr txBox="1"/>
          <p:nvPr>
            <p:ph type="title"/>
          </p:nvPr>
        </p:nvSpPr>
        <p:spPr>
          <a:xfrm>
            <a:off x="526073" y="466578"/>
            <a:ext cx="11139854" cy="930447"/>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rgbClr val="FFFFFF"/>
              </a:buClr>
              <a:buSzPts val="5400"/>
              <a:buFont typeface="Calibri"/>
              <a:buNone/>
            </a:pPr>
            <a:r>
              <a:rPr lang="en-US" sz="5400">
                <a:solidFill>
                  <a:srgbClr val="FFFFFF"/>
                </a:solidFill>
                <a:latin typeface="Calibri"/>
                <a:ea typeface="Calibri"/>
                <a:cs typeface="Calibri"/>
                <a:sym typeface="Calibri"/>
              </a:rPr>
              <a:t>Direct Marketing</a:t>
            </a:r>
            <a:endParaRPr/>
          </a:p>
        </p:txBody>
      </p:sp>
      <p:cxnSp>
        <p:nvCxnSpPr>
          <p:cNvPr id="644" name="Google Shape;644;p35"/>
          <p:cNvCxnSpPr/>
          <p:nvPr/>
        </p:nvCxnSpPr>
        <p:spPr>
          <a:xfrm>
            <a:off x="2209800" y="1448631"/>
            <a:ext cx="7772400" cy="0"/>
          </a:xfrm>
          <a:prstGeom prst="straightConnector1">
            <a:avLst/>
          </a:prstGeom>
          <a:noFill/>
          <a:ln cap="flat" cmpd="sng" w="22225">
            <a:solidFill>
              <a:srgbClr val="D9D9D9"/>
            </a:solidFill>
            <a:prstDash val="solid"/>
            <a:miter lim="800000"/>
            <a:headEnd len="sm" w="sm" type="none"/>
            <a:tailEnd len="sm" w="sm" type="none"/>
          </a:ln>
        </p:spPr>
      </p:cxnSp>
      <p:pic>
        <p:nvPicPr>
          <p:cNvPr id="645" name="Google Shape;645;p35" title="Chart"/>
          <p:cNvPicPr preferRelativeResize="0"/>
          <p:nvPr/>
        </p:nvPicPr>
        <p:blipFill rotWithShape="1">
          <a:blip r:embed="rId3">
            <a:alphaModFix/>
          </a:blip>
          <a:srcRect b="0" l="0" r="0" t="0"/>
          <a:stretch/>
        </p:blipFill>
        <p:spPr>
          <a:xfrm>
            <a:off x="2389375" y="2268525"/>
            <a:ext cx="7416178" cy="4589475"/>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49" name="Shape 649"/>
        <p:cNvGrpSpPr/>
        <p:nvPr/>
      </p:nvGrpSpPr>
      <p:grpSpPr>
        <a:xfrm>
          <a:off x="0" y="0"/>
          <a:ext cx="0" cy="0"/>
          <a:chOff x="0" y="0"/>
          <a:chExt cx="0" cy="0"/>
        </a:xfrm>
      </p:grpSpPr>
      <p:sp>
        <p:nvSpPr>
          <p:cNvPr id="650" name="Google Shape;650;p36"/>
          <p:cNvSpPr/>
          <p:nvPr/>
        </p:nvSpPr>
        <p:spPr>
          <a:xfrm>
            <a:off x="378068" y="343486"/>
            <a:ext cx="11438793" cy="1844256"/>
          </a:xfrm>
          <a:prstGeom prst="rect">
            <a:avLst/>
          </a:prstGeom>
          <a:solidFill>
            <a:srgbClr val="404040"/>
          </a:solidFill>
          <a:ln cap="sq" cmpd="thinThick" w="127000">
            <a:solidFill>
              <a:srgbClr val="40404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651" name="Google Shape;651;p36"/>
          <p:cNvSpPr txBox="1"/>
          <p:nvPr>
            <p:ph type="title"/>
          </p:nvPr>
        </p:nvSpPr>
        <p:spPr>
          <a:xfrm>
            <a:off x="526073" y="466578"/>
            <a:ext cx="11139854" cy="930447"/>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rgbClr val="FFFFFF"/>
              </a:buClr>
              <a:buSzPts val="5400"/>
              <a:buFont typeface="Calibri"/>
              <a:buNone/>
            </a:pPr>
            <a:r>
              <a:rPr lang="en-US" sz="5400">
                <a:solidFill>
                  <a:srgbClr val="FFFFFF"/>
                </a:solidFill>
                <a:latin typeface="Calibri"/>
                <a:ea typeface="Calibri"/>
                <a:cs typeface="Calibri"/>
                <a:sym typeface="Calibri"/>
              </a:rPr>
              <a:t>Direct Marketing</a:t>
            </a:r>
            <a:endParaRPr/>
          </a:p>
        </p:txBody>
      </p:sp>
      <p:cxnSp>
        <p:nvCxnSpPr>
          <p:cNvPr id="652" name="Google Shape;652;p36"/>
          <p:cNvCxnSpPr/>
          <p:nvPr/>
        </p:nvCxnSpPr>
        <p:spPr>
          <a:xfrm>
            <a:off x="2209800" y="1448631"/>
            <a:ext cx="7772400" cy="0"/>
          </a:xfrm>
          <a:prstGeom prst="straightConnector1">
            <a:avLst/>
          </a:prstGeom>
          <a:noFill/>
          <a:ln cap="flat" cmpd="sng" w="22225">
            <a:solidFill>
              <a:srgbClr val="D9D9D9"/>
            </a:solidFill>
            <a:prstDash val="solid"/>
            <a:miter lim="800000"/>
            <a:headEnd len="sm" w="sm" type="none"/>
            <a:tailEnd len="sm" w="sm" type="none"/>
          </a:ln>
        </p:spPr>
      </p:cxnSp>
      <p:pic>
        <p:nvPicPr>
          <p:cNvPr id="653" name="Google Shape;653;p36"/>
          <p:cNvPicPr preferRelativeResize="0"/>
          <p:nvPr/>
        </p:nvPicPr>
        <p:blipFill rotWithShape="1">
          <a:blip r:embed="rId3">
            <a:alphaModFix/>
          </a:blip>
          <a:srcRect b="0" l="0" r="0" t="0"/>
          <a:stretch/>
        </p:blipFill>
        <p:spPr>
          <a:xfrm>
            <a:off x="320040" y="2797632"/>
            <a:ext cx="11496821" cy="3422195"/>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57" name="Shape 657"/>
        <p:cNvGrpSpPr/>
        <p:nvPr/>
      </p:nvGrpSpPr>
      <p:grpSpPr>
        <a:xfrm>
          <a:off x="0" y="0"/>
          <a:ext cx="0" cy="0"/>
          <a:chOff x="0" y="0"/>
          <a:chExt cx="0" cy="0"/>
        </a:xfrm>
      </p:grpSpPr>
      <p:sp>
        <p:nvSpPr>
          <p:cNvPr id="658" name="Google Shape;658;g13b9b866df2_0_136"/>
          <p:cNvSpPr/>
          <p:nvPr/>
        </p:nvSpPr>
        <p:spPr>
          <a:xfrm>
            <a:off x="376650" y="205425"/>
            <a:ext cx="11438700" cy="1409700"/>
          </a:xfrm>
          <a:prstGeom prst="rect">
            <a:avLst/>
          </a:prstGeom>
          <a:solidFill>
            <a:schemeClr val="accent1"/>
          </a:solidFill>
          <a:ln cap="sq" cmpd="thinThick" w="127000">
            <a:solidFill>
              <a:srgbClr val="40404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59" name="Google Shape;659;g13b9b866df2_0_136"/>
          <p:cNvSpPr txBox="1"/>
          <p:nvPr>
            <p:ph type="title"/>
          </p:nvPr>
        </p:nvSpPr>
        <p:spPr>
          <a:xfrm>
            <a:off x="675451" y="321120"/>
            <a:ext cx="11139900" cy="9303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rgbClr val="FFFFFF"/>
              </a:buClr>
              <a:buSzPts val="5400"/>
              <a:buFont typeface="Calibri"/>
              <a:buNone/>
            </a:pPr>
            <a:r>
              <a:rPr lang="en-US" sz="5400">
                <a:solidFill>
                  <a:srgbClr val="FFFFFF"/>
                </a:solidFill>
              </a:rPr>
              <a:t>Direct Marketing</a:t>
            </a:r>
            <a:endParaRPr/>
          </a:p>
        </p:txBody>
      </p:sp>
      <p:cxnSp>
        <p:nvCxnSpPr>
          <p:cNvPr id="660" name="Google Shape;660;g13b9b866df2_0_136"/>
          <p:cNvCxnSpPr/>
          <p:nvPr/>
        </p:nvCxnSpPr>
        <p:spPr>
          <a:xfrm>
            <a:off x="2230078" y="1522292"/>
            <a:ext cx="7772400" cy="0"/>
          </a:xfrm>
          <a:prstGeom prst="straightConnector1">
            <a:avLst/>
          </a:prstGeom>
          <a:noFill/>
          <a:ln cap="flat" cmpd="sng" w="22225">
            <a:solidFill>
              <a:srgbClr val="D9D9D9"/>
            </a:solidFill>
            <a:prstDash val="solid"/>
            <a:miter lim="800000"/>
            <a:headEnd len="sm" w="sm" type="none"/>
            <a:tailEnd len="sm" w="sm" type="none"/>
          </a:ln>
        </p:spPr>
      </p:cxnSp>
      <p:sp>
        <p:nvSpPr>
          <p:cNvPr id="661" name="Google Shape;661;g13b9b866df2_0_136"/>
          <p:cNvSpPr txBox="1"/>
          <p:nvPr/>
        </p:nvSpPr>
        <p:spPr>
          <a:xfrm>
            <a:off x="1194925" y="2282900"/>
            <a:ext cx="70440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662" name="Google Shape;662;g13b9b866df2_0_136"/>
          <p:cNvSpPr txBox="1"/>
          <p:nvPr/>
        </p:nvSpPr>
        <p:spPr>
          <a:xfrm>
            <a:off x="376650" y="1615125"/>
            <a:ext cx="11341800" cy="5956800"/>
          </a:xfrm>
          <a:prstGeom prst="rect">
            <a:avLst/>
          </a:prstGeom>
          <a:noFill/>
          <a:ln>
            <a:noFill/>
          </a:ln>
        </p:spPr>
        <p:txBody>
          <a:bodyPr anchorCtr="0" anchor="t" bIns="91425" lIns="91425" spcFirstLastPara="1" rIns="91425" wrap="square" tIns="91425">
            <a:spAutoFit/>
          </a:bodyPr>
          <a:lstStyle/>
          <a:p>
            <a:pPr indent="-387350" lvl="0" marL="457200" marR="0" rtl="0" algn="l">
              <a:lnSpc>
                <a:spcPct val="100000"/>
              </a:lnSpc>
              <a:spcBef>
                <a:spcPts val="0"/>
              </a:spcBef>
              <a:spcAft>
                <a:spcPts val="0"/>
              </a:spcAft>
              <a:buClr>
                <a:schemeClr val="dk1"/>
              </a:buClr>
              <a:buSzPts val="2500"/>
              <a:buFont typeface="Calibri"/>
              <a:buChar char="●"/>
            </a:pPr>
            <a:r>
              <a:rPr b="0" i="0" lang="en-US" sz="2500" u="none" cap="none" strike="noStrike">
                <a:solidFill>
                  <a:schemeClr val="dk1"/>
                </a:solidFill>
                <a:latin typeface="Calibri"/>
                <a:ea typeface="Calibri"/>
                <a:cs typeface="Calibri"/>
                <a:sym typeface="Calibri"/>
                <a:extLst>
                  <a:ext uri="http://customooxmlschemas.google.com/">
                    <go:slidesCustomData xmlns:go="http://customooxmlschemas.google.com/" textRoundtripDataId="2"/>
                  </a:ext>
                </a:extLst>
              </a:rPr>
              <a:t>Of the 3,845 farms in TLB as of 2021, 887 (23%) report some direct sales (compared to 21% in 2016). 599 farms in TLB reported farm gate, stands, kiosk or u-pick sales in 2021, down from 811 in 2016.</a:t>
            </a:r>
            <a:endParaRPr b="0" i="0" sz="2500" u="none" cap="none" strike="noStrike">
              <a:solidFill>
                <a:schemeClr val="dk1"/>
              </a:solidFill>
              <a:latin typeface="Calibri"/>
              <a:ea typeface="Calibri"/>
              <a:cs typeface="Calibri"/>
              <a:sym typeface="Calibri"/>
            </a:endParaRPr>
          </a:p>
          <a:p>
            <a:pPr indent="-387350" lvl="0" marL="457200" marR="0" rtl="0" algn="l">
              <a:lnSpc>
                <a:spcPct val="100000"/>
              </a:lnSpc>
              <a:spcBef>
                <a:spcPts val="0"/>
              </a:spcBef>
              <a:spcAft>
                <a:spcPts val="0"/>
              </a:spcAft>
              <a:buClr>
                <a:schemeClr val="dk1"/>
              </a:buClr>
              <a:buSzPts val="2500"/>
              <a:buFont typeface="Calibri"/>
              <a:buChar char="●"/>
            </a:pPr>
            <a:r>
              <a:rPr b="0" i="0" lang="en-US" sz="2500" u="none" cap="none" strike="noStrike">
                <a:solidFill>
                  <a:schemeClr val="dk1"/>
                </a:solidFill>
                <a:latin typeface="Calibri"/>
                <a:ea typeface="Calibri"/>
                <a:cs typeface="Calibri"/>
                <a:sym typeface="Calibri"/>
              </a:rPr>
              <a:t>Farmers utilizing direct sales techniques in TLB were already choosing to attend farmers markets at a lesser rate than those elsewhere in Ontario, although both regions saw similar comparative decline from 2016-2021</a:t>
            </a:r>
            <a:endParaRPr b="0" i="0" sz="2500" u="none" cap="none" strike="noStrike">
              <a:solidFill>
                <a:schemeClr val="dk1"/>
              </a:solidFill>
              <a:latin typeface="Calibri"/>
              <a:ea typeface="Calibri"/>
              <a:cs typeface="Calibri"/>
              <a:sym typeface="Calibri"/>
            </a:endParaRPr>
          </a:p>
          <a:p>
            <a:pPr indent="-387350" lvl="0" marL="457200" marR="0" rtl="0" algn="l">
              <a:lnSpc>
                <a:spcPct val="100000"/>
              </a:lnSpc>
              <a:spcBef>
                <a:spcPts val="0"/>
              </a:spcBef>
              <a:spcAft>
                <a:spcPts val="0"/>
              </a:spcAft>
              <a:buClr>
                <a:schemeClr val="dk1"/>
              </a:buClr>
              <a:buSzPts val="2500"/>
              <a:buFont typeface="Calibri"/>
              <a:buChar char="●"/>
            </a:pPr>
            <a:r>
              <a:rPr b="0" i="0" lang="en-US" sz="2500" u="none" cap="none" strike="noStrike">
                <a:solidFill>
                  <a:schemeClr val="dk1"/>
                </a:solidFill>
                <a:latin typeface="Calibri"/>
                <a:ea typeface="Calibri"/>
                <a:cs typeface="Calibri"/>
                <a:sym typeface="Calibri"/>
              </a:rPr>
              <a:t>Portion of TLB direct sales farms selling via direct deliveries to consumers (46.22%), falls in line with the rest of Ontario, and the portion participating in CSA’s did as of 2016, however by 2021, over half of all CSA farms in TLB had stopped participating</a:t>
            </a:r>
            <a:endParaRPr b="0" i="0" sz="2500" u="none" cap="none" strike="noStrike">
              <a:solidFill>
                <a:schemeClr val="dk1"/>
              </a:solidFill>
              <a:latin typeface="Calibri"/>
              <a:ea typeface="Calibri"/>
              <a:cs typeface="Calibri"/>
              <a:sym typeface="Calibri"/>
            </a:endParaRPr>
          </a:p>
          <a:p>
            <a:pPr indent="-387350" lvl="0" marL="457200" marR="0" rtl="0" algn="l">
              <a:lnSpc>
                <a:spcPct val="100000"/>
              </a:lnSpc>
              <a:spcBef>
                <a:spcPts val="0"/>
              </a:spcBef>
              <a:spcAft>
                <a:spcPts val="0"/>
              </a:spcAft>
              <a:buClr>
                <a:schemeClr val="dk1"/>
              </a:buClr>
              <a:buSzPts val="2500"/>
              <a:buFont typeface="Calibri"/>
              <a:buChar char="●"/>
            </a:pPr>
            <a:r>
              <a:rPr b="0" i="0" lang="en-US" sz="2500" u="none" cap="none" strike="noStrike">
                <a:solidFill>
                  <a:schemeClr val="dk1"/>
                </a:solidFill>
                <a:latin typeface="Calibri"/>
                <a:ea typeface="Calibri"/>
                <a:cs typeface="Calibri"/>
                <a:sym typeface="Calibri"/>
              </a:rPr>
              <a:t>The TLB regions with the least farms with direct sales in 2021 were: Carlow/Mayo, Seguin, N. Frontenac and G. Madawaska (each had &lt;5 farms reporting direct sales)</a:t>
            </a:r>
            <a:endParaRPr b="0" i="0" sz="2500" u="none" cap="none" strike="noStrike">
              <a:solidFill>
                <a:schemeClr val="dk1"/>
              </a:solidFill>
              <a:latin typeface="Calibri"/>
              <a:ea typeface="Calibri"/>
              <a:cs typeface="Calibri"/>
              <a:sym typeface="Calibri"/>
            </a:endParaRPr>
          </a:p>
          <a:p>
            <a:pPr indent="-387350" lvl="0" marL="457200" marR="0" rtl="0" algn="l">
              <a:lnSpc>
                <a:spcPct val="100000"/>
              </a:lnSpc>
              <a:spcBef>
                <a:spcPts val="0"/>
              </a:spcBef>
              <a:spcAft>
                <a:spcPts val="0"/>
              </a:spcAft>
              <a:buClr>
                <a:schemeClr val="dk1"/>
              </a:buClr>
              <a:buSzPts val="2500"/>
              <a:buFont typeface="Calibri"/>
              <a:buChar char="●"/>
            </a:pPr>
            <a:r>
              <a:rPr b="0" i="0" lang="en-US" sz="2500" u="none" cap="none" strike="noStrike">
                <a:solidFill>
                  <a:schemeClr val="dk1"/>
                </a:solidFill>
                <a:latin typeface="Calibri"/>
                <a:ea typeface="Calibri"/>
                <a:cs typeface="Calibri"/>
                <a:sym typeface="Calibri"/>
              </a:rPr>
              <a:t>Severn, Stirling-Rawdon, Trent Hills, Selwyn, </a:t>
            </a:r>
            <a:r>
              <a:rPr b="1" i="0" lang="en-US" sz="2500" u="none" cap="none" strike="noStrike">
                <a:solidFill>
                  <a:schemeClr val="dk1"/>
                </a:solidFill>
                <a:latin typeface="Calibri"/>
                <a:ea typeface="Calibri"/>
                <a:cs typeface="Calibri"/>
                <a:sym typeface="Calibri"/>
              </a:rPr>
              <a:t>KL</a:t>
            </a:r>
            <a:r>
              <a:rPr b="0" i="0" lang="en-US" sz="2500" u="none" cap="none" strike="noStrike">
                <a:solidFill>
                  <a:schemeClr val="dk1"/>
                </a:solidFill>
                <a:latin typeface="Calibri"/>
                <a:ea typeface="Calibri"/>
                <a:cs typeface="Calibri"/>
                <a:sym typeface="Calibri"/>
              </a:rPr>
              <a:t>, Rideau Lakes, Lanark Highlands, S. Frontenac and Stone Mills had at least 31 farms reporting directs sales in 2021</a:t>
            </a:r>
            <a:endParaRPr b="0" i="0" sz="25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500"/>
              <a:buFont typeface="Arial"/>
              <a:buNone/>
            </a:pPr>
            <a:r>
              <a:t/>
            </a:r>
            <a:endParaRPr b="0" i="0" sz="2500" u="none" cap="none" strike="noStrike">
              <a:solidFill>
                <a:schemeClr val="dk1"/>
              </a:solidFill>
              <a:latin typeface="Calibri"/>
              <a:ea typeface="Calibri"/>
              <a:cs typeface="Calibri"/>
              <a:sym typeface="Calibri"/>
            </a:endParaRPr>
          </a:p>
          <a:p>
            <a:pPr indent="0" lvl="0" marL="457200" marR="0" rtl="0" algn="l">
              <a:lnSpc>
                <a:spcPct val="100000"/>
              </a:lnSpc>
              <a:spcBef>
                <a:spcPts val="0"/>
              </a:spcBef>
              <a:spcAft>
                <a:spcPts val="0"/>
              </a:spcAft>
              <a:buClr>
                <a:srgbClr val="000000"/>
              </a:buClr>
              <a:buSzPts val="2500"/>
              <a:buFont typeface="Arial"/>
              <a:buNone/>
            </a:pPr>
            <a:r>
              <a:t/>
            </a:r>
            <a:endParaRPr b="0" i="0" sz="2500" u="none" cap="none" strike="noStrike">
              <a:solidFill>
                <a:schemeClr val="dk1"/>
              </a:solidFill>
              <a:latin typeface="Calibri"/>
              <a:ea typeface="Calibri"/>
              <a:cs typeface="Calibri"/>
              <a:sym typeface="Calibri"/>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66" name="Shape 666"/>
        <p:cNvGrpSpPr/>
        <p:nvPr/>
      </p:nvGrpSpPr>
      <p:grpSpPr>
        <a:xfrm>
          <a:off x="0" y="0"/>
          <a:ext cx="0" cy="0"/>
          <a:chOff x="0" y="0"/>
          <a:chExt cx="0" cy="0"/>
        </a:xfrm>
      </p:grpSpPr>
      <p:sp>
        <p:nvSpPr>
          <p:cNvPr id="667" name="Google Shape;667;p37"/>
          <p:cNvSpPr/>
          <p:nvPr/>
        </p:nvSpPr>
        <p:spPr>
          <a:xfrm>
            <a:off x="396882" y="280374"/>
            <a:ext cx="11438793" cy="1844256"/>
          </a:xfrm>
          <a:prstGeom prst="rect">
            <a:avLst/>
          </a:prstGeom>
          <a:solidFill>
            <a:srgbClr val="404040"/>
          </a:solidFill>
          <a:ln cap="sq" cmpd="thinThick" w="127000">
            <a:solidFill>
              <a:srgbClr val="40404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68" name="Google Shape;668;p37"/>
          <p:cNvSpPr txBox="1"/>
          <p:nvPr>
            <p:ph type="title"/>
          </p:nvPr>
        </p:nvSpPr>
        <p:spPr>
          <a:xfrm>
            <a:off x="546351" y="433545"/>
            <a:ext cx="11139854" cy="930447"/>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rgbClr val="FFFFFF"/>
              </a:buClr>
              <a:buSzPts val="5400"/>
              <a:buFont typeface="Calibri"/>
              <a:buNone/>
            </a:pPr>
            <a:r>
              <a:rPr lang="en-US" sz="5400">
                <a:solidFill>
                  <a:srgbClr val="FFFFFF"/>
                </a:solidFill>
              </a:rPr>
              <a:t>Employees On-Farm</a:t>
            </a:r>
            <a:endParaRPr sz="5400">
              <a:solidFill>
                <a:srgbClr val="FFFFFF"/>
              </a:solidFill>
            </a:endParaRPr>
          </a:p>
        </p:txBody>
      </p:sp>
      <p:cxnSp>
        <p:nvCxnSpPr>
          <p:cNvPr id="669" name="Google Shape;669;p37"/>
          <p:cNvCxnSpPr/>
          <p:nvPr/>
        </p:nvCxnSpPr>
        <p:spPr>
          <a:xfrm>
            <a:off x="2230078" y="1522292"/>
            <a:ext cx="7772400" cy="0"/>
          </a:xfrm>
          <a:prstGeom prst="straightConnector1">
            <a:avLst/>
          </a:prstGeom>
          <a:noFill/>
          <a:ln cap="flat" cmpd="sng" w="22225">
            <a:solidFill>
              <a:srgbClr val="D9D9D9"/>
            </a:solidFill>
            <a:prstDash val="solid"/>
            <a:miter lim="800000"/>
            <a:headEnd len="sm" w="sm" type="none"/>
            <a:tailEnd len="sm" w="sm" type="none"/>
          </a:ln>
        </p:spPr>
      </p:cxnSp>
      <p:pic>
        <p:nvPicPr>
          <p:cNvPr id="670" name="Google Shape;670;p37"/>
          <p:cNvPicPr preferRelativeResize="0"/>
          <p:nvPr/>
        </p:nvPicPr>
        <p:blipFill rotWithShape="1">
          <a:blip r:embed="rId3">
            <a:alphaModFix/>
          </a:blip>
          <a:srcRect b="0" l="0" r="0" t="0"/>
          <a:stretch/>
        </p:blipFill>
        <p:spPr>
          <a:xfrm>
            <a:off x="331567" y="2466011"/>
            <a:ext cx="5455917" cy="3919250"/>
          </a:xfrm>
          <a:prstGeom prst="rect">
            <a:avLst/>
          </a:prstGeom>
          <a:noFill/>
          <a:ln>
            <a:noFill/>
          </a:ln>
        </p:spPr>
      </p:pic>
      <p:cxnSp>
        <p:nvCxnSpPr>
          <p:cNvPr id="671" name="Google Shape;671;p37"/>
          <p:cNvCxnSpPr/>
          <p:nvPr/>
        </p:nvCxnSpPr>
        <p:spPr>
          <a:xfrm>
            <a:off x="6116278" y="2596836"/>
            <a:ext cx="0" cy="3657600"/>
          </a:xfrm>
          <a:prstGeom prst="straightConnector1">
            <a:avLst/>
          </a:prstGeom>
          <a:noFill/>
          <a:ln cap="flat" cmpd="dbl" w="101600">
            <a:solidFill>
              <a:srgbClr val="595959"/>
            </a:solidFill>
            <a:prstDash val="solid"/>
            <a:miter lim="800000"/>
            <a:headEnd len="sm" w="sm" type="none"/>
            <a:tailEnd len="sm" w="sm" type="none"/>
          </a:ln>
        </p:spPr>
      </p:cxnSp>
      <p:pic>
        <p:nvPicPr>
          <p:cNvPr id="672" name="Google Shape;672;p37"/>
          <p:cNvPicPr preferRelativeResize="0"/>
          <p:nvPr/>
        </p:nvPicPr>
        <p:blipFill rotWithShape="1">
          <a:blip r:embed="rId4">
            <a:alphaModFix/>
          </a:blip>
          <a:srcRect b="0" l="0" r="0" t="0"/>
          <a:stretch/>
        </p:blipFill>
        <p:spPr>
          <a:xfrm>
            <a:off x="6445073" y="2611544"/>
            <a:ext cx="5455917" cy="3628185"/>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76" name="Shape 676"/>
        <p:cNvGrpSpPr/>
        <p:nvPr/>
      </p:nvGrpSpPr>
      <p:grpSpPr>
        <a:xfrm>
          <a:off x="0" y="0"/>
          <a:ext cx="0" cy="0"/>
          <a:chOff x="0" y="0"/>
          <a:chExt cx="0" cy="0"/>
        </a:xfrm>
      </p:grpSpPr>
      <p:sp>
        <p:nvSpPr>
          <p:cNvPr id="677" name="Google Shape;677;p38"/>
          <p:cNvSpPr/>
          <p:nvPr/>
        </p:nvSpPr>
        <p:spPr>
          <a:xfrm>
            <a:off x="396882" y="280374"/>
            <a:ext cx="11438793" cy="1844256"/>
          </a:xfrm>
          <a:prstGeom prst="rect">
            <a:avLst/>
          </a:prstGeom>
          <a:solidFill>
            <a:srgbClr val="404040"/>
          </a:solidFill>
          <a:ln cap="sq" cmpd="thinThick" w="127000">
            <a:solidFill>
              <a:srgbClr val="40404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78" name="Google Shape;678;p38"/>
          <p:cNvSpPr txBox="1"/>
          <p:nvPr>
            <p:ph type="title"/>
          </p:nvPr>
        </p:nvSpPr>
        <p:spPr>
          <a:xfrm>
            <a:off x="546351" y="433545"/>
            <a:ext cx="11139854" cy="930447"/>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rgbClr val="FFFFFF"/>
              </a:buClr>
              <a:buSzPts val="5400"/>
              <a:buFont typeface="Calibri"/>
              <a:buNone/>
            </a:pPr>
            <a:r>
              <a:rPr lang="en-US" sz="5400">
                <a:solidFill>
                  <a:srgbClr val="FFFFFF"/>
                </a:solidFill>
              </a:rPr>
              <a:t>Employees On-Farm</a:t>
            </a:r>
            <a:endParaRPr sz="5400">
              <a:solidFill>
                <a:srgbClr val="FFFFFF"/>
              </a:solidFill>
            </a:endParaRPr>
          </a:p>
        </p:txBody>
      </p:sp>
      <p:cxnSp>
        <p:nvCxnSpPr>
          <p:cNvPr id="679" name="Google Shape;679;p38"/>
          <p:cNvCxnSpPr/>
          <p:nvPr/>
        </p:nvCxnSpPr>
        <p:spPr>
          <a:xfrm>
            <a:off x="2230078" y="1522292"/>
            <a:ext cx="7772400" cy="0"/>
          </a:xfrm>
          <a:prstGeom prst="straightConnector1">
            <a:avLst/>
          </a:prstGeom>
          <a:noFill/>
          <a:ln cap="flat" cmpd="sng" w="22225">
            <a:solidFill>
              <a:srgbClr val="D9D9D9"/>
            </a:solidFill>
            <a:prstDash val="solid"/>
            <a:miter lim="800000"/>
            <a:headEnd len="sm" w="sm" type="none"/>
            <a:tailEnd len="sm" w="sm" type="none"/>
          </a:ln>
        </p:spPr>
      </p:cxnSp>
      <p:cxnSp>
        <p:nvCxnSpPr>
          <p:cNvPr id="680" name="Google Shape;680;p38"/>
          <p:cNvCxnSpPr/>
          <p:nvPr/>
        </p:nvCxnSpPr>
        <p:spPr>
          <a:xfrm>
            <a:off x="6116278" y="2596836"/>
            <a:ext cx="0" cy="3657600"/>
          </a:xfrm>
          <a:prstGeom prst="straightConnector1">
            <a:avLst/>
          </a:prstGeom>
          <a:noFill/>
          <a:ln cap="flat" cmpd="dbl" w="101600">
            <a:solidFill>
              <a:srgbClr val="595959"/>
            </a:solidFill>
            <a:prstDash val="solid"/>
            <a:miter lim="800000"/>
            <a:headEnd len="sm" w="sm" type="none"/>
            <a:tailEnd len="sm" w="sm" type="none"/>
          </a:ln>
        </p:spPr>
      </p:cxnSp>
      <p:pic>
        <p:nvPicPr>
          <p:cNvPr id="681" name="Google Shape;681;p38"/>
          <p:cNvPicPr preferRelativeResize="0"/>
          <p:nvPr/>
        </p:nvPicPr>
        <p:blipFill rotWithShape="1">
          <a:blip r:embed="rId3">
            <a:alphaModFix/>
          </a:blip>
          <a:srcRect b="0" l="0" r="0" t="0"/>
          <a:stretch/>
        </p:blipFill>
        <p:spPr>
          <a:xfrm>
            <a:off x="1417669" y="2341706"/>
            <a:ext cx="9397218" cy="4516294"/>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85" name="Shape 685"/>
        <p:cNvGrpSpPr/>
        <p:nvPr/>
      </p:nvGrpSpPr>
      <p:grpSpPr>
        <a:xfrm>
          <a:off x="0" y="0"/>
          <a:ext cx="0" cy="0"/>
          <a:chOff x="0" y="0"/>
          <a:chExt cx="0" cy="0"/>
        </a:xfrm>
      </p:grpSpPr>
      <p:sp>
        <p:nvSpPr>
          <p:cNvPr id="686" name="Google Shape;686;g13b9b866df2_0_192"/>
          <p:cNvSpPr/>
          <p:nvPr/>
        </p:nvSpPr>
        <p:spPr>
          <a:xfrm>
            <a:off x="376650" y="205425"/>
            <a:ext cx="11438700" cy="1409700"/>
          </a:xfrm>
          <a:prstGeom prst="rect">
            <a:avLst/>
          </a:prstGeom>
          <a:solidFill>
            <a:schemeClr val="accent1"/>
          </a:solidFill>
          <a:ln cap="sq" cmpd="thinThick" w="127000">
            <a:solidFill>
              <a:srgbClr val="40404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87" name="Google Shape;687;g13b9b866df2_0_192"/>
          <p:cNvSpPr txBox="1"/>
          <p:nvPr>
            <p:ph type="title"/>
          </p:nvPr>
        </p:nvSpPr>
        <p:spPr>
          <a:xfrm>
            <a:off x="675451" y="321120"/>
            <a:ext cx="11139900" cy="9303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rgbClr val="FFFFFF"/>
              </a:buClr>
              <a:buSzPts val="5400"/>
              <a:buFont typeface="Calibri"/>
              <a:buNone/>
            </a:pPr>
            <a:r>
              <a:rPr lang="en-US" sz="5400">
                <a:solidFill>
                  <a:srgbClr val="FFFFFF"/>
                </a:solidFill>
              </a:rPr>
              <a:t>Employees On-Farm</a:t>
            </a:r>
            <a:endParaRPr/>
          </a:p>
        </p:txBody>
      </p:sp>
      <p:cxnSp>
        <p:nvCxnSpPr>
          <p:cNvPr id="688" name="Google Shape;688;g13b9b866df2_0_192"/>
          <p:cNvCxnSpPr/>
          <p:nvPr/>
        </p:nvCxnSpPr>
        <p:spPr>
          <a:xfrm>
            <a:off x="2230078" y="1522292"/>
            <a:ext cx="7772400" cy="0"/>
          </a:xfrm>
          <a:prstGeom prst="straightConnector1">
            <a:avLst/>
          </a:prstGeom>
          <a:noFill/>
          <a:ln cap="flat" cmpd="sng" w="22225">
            <a:solidFill>
              <a:srgbClr val="D9D9D9"/>
            </a:solidFill>
            <a:prstDash val="solid"/>
            <a:miter lim="800000"/>
            <a:headEnd len="sm" w="sm" type="none"/>
            <a:tailEnd len="sm" w="sm" type="none"/>
          </a:ln>
        </p:spPr>
      </p:cxnSp>
      <p:sp>
        <p:nvSpPr>
          <p:cNvPr id="689" name="Google Shape;689;g13b9b866df2_0_192"/>
          <p:cNvSpPr txBox="1"/>
          <p:nvPr/>
        </p:nvSpPr>
        <p:spPr>
          <a:xfrm>
            <a:off x="1194925" y="2282900"/>
            <a:ext cx="70440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690" name="Google Shape;690;g13b9b866df2_0_192"/>
          <p:cNvSpPr txBox="1"/>
          <p:nvPr/>
        </p:nvSpPr>
        <p:spPr>
          <a:xfrm>
            <a:off x="125350" y="1615125"/>
            <a:ext cx="11943300" cy="6341700"/>
          </a:xfrm>
          <a:prstGeom prst="rect">
            <a:avLst/>
          </a:prstGeom>
          <a:noFill/>
          <a:ln>
            <a:noFill/>
          </a:ln>
        </p:spPr>
        <p:txBody>
          <a:bodyPr anchorCtr="0" anchor="t" bIns="91425" lIns="91425" spcFirstLastPara="1" rIns="91425" wrap="square" tIns="91425">
            <a:spAutoFit/>
          </a:bodyPr>
          <a:lstStyle/>
          <a:p>
            <a:pPr indent="-387350" lvl="0" marL="457200" marR="0" rtl="0" algn="l">
              <a:lnSpc>
                <a:spcPct val="100000"/>
              </a:lnSpc>
              <a:spcBef>
                <a:spcPts val="0"/>
              </a:spcBef>
              <a:spcAft>
                <a:spcPts val="0"/>
              </a:spcAft>
              <a:buClr>
                <a:schemeClr val="dk1"/>
              </a:buClr>
              <a:buSzPts val="2500"/>
              <a:buFont typeface="Calibri"/>
              <a:buChar char="●"/>
            </a:pPr>
            <a:r>
              <a:rPr b="0" i="0" lang="en-US" sz="2500" u="none" cap="none" strike="noStrike">
                <a:solidFill>
                  <a:schemeClr val="dk1"/>
                </a:solidFill>
                <a:latin typeface="Calibri"/>
                <a:ea typeface="Calibri"/>
                <a:cs typeface="Calibri"/>
                <a:sym typeface="Calibri"/>
              </a:rPr>
              <a:t>TLB has declined by over 60% of its farms employing temporary or seasonal workers between 2006 and 2016,</a:t>
            </a:r>
            <a:r>
              <a:rPr b="0" i="0" lang="en-US" sz="2500" u="none" cap="none" strike="noStrike">
                <a:solidFill>
                  <a:schemeClr val="dk1"/>
                </a:solidFill>
                <a:latin typeface="Calibri"/>
                <a:ea typeface="Calibri"/>
                <a:cs typeface="Calibri"/>
                <a:sym typeface="Calibri"/>
                <a:extLst>
                  <a:ext uri="http://customooxmlschemas.google.com/">
                    <go:slidesCustomData xmlns:go="http://customooxmlschemas.google.com/" textRoundtripDataId="3"/>
                  </a:ext>
                </a:extLst>
              </a:rPr>
              <a:t> from 943 to 376, then down to 96 in 2021 (covid impact?). </a:t>
            </a:r>
            <a:r>
              <a:rPr b="0" i="0" lang="en-US" sz="2500" u="none" cap="none" strike="noStrike">
                <a:solidFill>
                  <a:schemeClr val="dk1"/>
                </a:solidFill>
                <a:latin typeface="Calibri"/>
                <a:ea typeface="Calibri"/>
                <a:cs typeface="Calibri"/>
                <a:sym typeface="Calibri"/>
              </a:rPr>
              <a:t>Whitestone was the only region to increase in farms reporting seasonal/temporary labour, gaining 1 (2006-2021)</a:t>
            </a:r>
            <a:endParaRPr b="0" i="0" sz="2500" u="none" cap="none" strike="noStrike">
              <a:solidFill>
                <a:schemeClr val="dk1"/>
              </a:solidFill>
              <a:latin typeface="Calibri"/>
              <a:ea typeface="Calibri"/>
              <a:cs typeface="Calibri"/>
              <a:sym typeface="Calibri"/>
            </a:endParaRPr>
          </a:p>
          <a:p>
            <a:pPr indent="-387350" lvl="0" marL="457200" marR="0" rtl="0" algn="l">
              <a:lnSpc>
                <a:spcPct val="100000"/>
              </a:lnSpc>
              <a:spcBef>
                <a:spcPts val="0"/>
              </a:spcBef>
              <a:spcAft>
                <a:spcPts val="0"/>
              </a:spcAft>
              <a:buClr>
                <a:schemeClr val="dk1"/>
              </a:buClr>
              <a:buSzPts val="2500"/>
              <a:buFont typeface="Calibri"/>
              <a:buChar char="●"/>
            </a:pPr>
            <a:r>
              <a:rPr b="0" i="0" lang="en-US" sz="2500" u="none" cap="none" strike="noStrike">
                <a:solidFill>
                  <a:schemeClr val="dk1"/>
                </a:solidFill>
                <a:latin typeface="Calibri"/>
                <a:ea typeface="Calibri"/>
                <a:cs typeface="Calibri"/>
                <a:sym typeface="Calibri"/>
              </a:rPr>
              <a:t>TLB is not a significant part of Ontario’s agricultural labour market. As of the 2021 census, TLB was home to 266 farms using paid agricultural labour (down from 598 in 2016), out of 7,473 in Ontario (3.56%)</a:t>
            </a:r>
            <a:endParaRPr b="0" i="0" sz="2500" u="none" cap="none" strike="noStrike">
              <a:solidFill>
                <a:schemeClr val="dk1"/>
              </a:solidFill>
              <a:latin typeface="Calibri"/>
              <a:ea typeface="Calibri"/>
              <a:cs typeface="Calibri"/>
              <a:sym typeface="Calibri"/>
            </a:endParaRPr>
          </a:p>
          <a:p>
            <a:pPr indent="-387350" lvl="0" marL="457200" marR="0" rtl="0" algn="l">
              <a:lnSpc>
                <a:spcPct val="100000"/>
              </a:lnSpc>
              <a:spcBef>
                <a:spcPts val="0"/>
              </a:spcBef>
              <a:spcAft>
                <a:spcPts val="0"/>
              </a:spcAft>
              <a:buClr>
                <a:schemeClr val="dk1"/>
              </a:buClr>
              <a:buSzPts val="2500"/>
              <a:buFont typeface="Calibri"/>
              <a:buChar char="●"/>
            </a:pPr>
            <a:r>
              <a:rPr b="0" i="0" lang="en-US" sz="2500" u="none" cap="none" strike="noStrike">
                <a:solidFill>
                  <a:schemeClr val="dk1"/>
                </a:solidFill>
                <a:latin typeface="Calibri"/>
                <a:ea typeface="Calibri"/>
                <a:cs typeface="Calibri"/>
                <a:sym typeface="Calibri"/>
              </a:rPr>
              <a:t>As of 2021, KL had 400 farm employees, while Severn, Trent Hills, Selwyn, Muskoka Lakes, Rideau Lakes and Stone Mills had between 93 and 131 each. Other than 67 employees in Stirling-Rawdon, no other TLB region had &gt;30 farm employees (2021)</a:t>
            </a:r>
            <a:endParaRPr b="0" i="0" sz="2500" u="none" cap="none" strike="noStrike">
              <a:solidFill>
                <a:schemeClr val="dk1"/>
              </a:solidFill>
              <a:latin typeface="Calibri"/>
              <a:ea typeface="Calibri"/>
              <a:cs typeface="Calibri"/>
              <a:sym typeface="Calibri"/>
            </a:endParaRPr>
          </a:p>
          <a:p>
            <a:pPr indent="-387350" lvl="0" marL="457200" marR="0" rtl="0" algn="l">
              <a:lnSpc>
                <a:spcPct val="100000"/>
              </a:lnSpc>
              <a:spcBef>
                <a:spcPts val="0"/>
              </a:spcBef>
              <a:spcAft>
                <a:spcPts val="0"/>
              </a:spcAft>
              <a:buClr>
                <a:schemeClr val="dk1"/>
              </a:buClr>
              <a:buSzPts val="2500"/>
              <a:buFont typeface="Calibri"/>
              <a:buChar char="●"/>
            </a:pPr>
            <a:r>
              <a:rPr b="0" i="0" lang="en-US" sz="2500" u="none" cap="none" strike="noStrike">
                <a:solidFill>
                  <a:schemeClr val="dk1"/>
                </a:solidFill>
                <a:latin typeface="Calibri"/>
                <a:ea typeface="Calibri"/>
                <a:cs typeface="Calibri"/>
                <a:sym typeface="Calibri"/>
              </a:rPr>
              <a:t>Part-time employees are more prevalent in TLB: as of 2021, TLB had 104 farms employing 305 part time employees, good for 3.35% and 2.95% of the respective provincial totals. Relative to ONT overall, TLB has slightly more farms w/a full time employee, but less full-time employees</a:t>
            </a:r>
            <a:endParaRPr b="0" i="0" sz="25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500"/>
              <a:buFont typeface="Arial"/>
              <a:buNone/>
            </a:pPr>
            <a:r>
              <a:t/>
            </a:r>
            <a:endParaRPr b="0" i="0" sz="2500" u="none" cap="none" strike="noStrike">
              <a:solidFill>
                <a:schemeClr val="dk1"/>
              </a:solidFill>
              <a:latin typeface="Calibri"/>
              <a:ea typeface="Calibri"/>
              <a:cs typeface="Calibri"/>
              <a:sym typeface="Calibri"/>
            </a:endParaRPr>
          </a:p>
          <a:p>
            <a:pPr indent="0" lvl="0" marL="457200" marR="0" rtl="0" algn="l">
              <a:lnSpc>
                <a:spcPct val="100000"/>
              </a:lnSpc>
              <a:spcBef>
                <a:spcPts val="0"/>
              </a:spcBef>
              <a:spcAft>
                <a:spcPts val="0"/>
              </a:spcAft>
              <a:buClr>
                <a:srgbClr val="000000"/>
              </a:buClr>
              <a:buSzPts val="2500"/>
              <a:buFont typeface="Arial"/>
              <a:buNone/>
            </a:pPr>
            <a:r>
              <a:t/>
            </a:r>
            <a:endParaRPr b="0" i="0" sz="2500" u="none" cap="none" strike="noStrike">
              <a:solidFill>
                <a:schemeClr val="dk1"/>
              </a:solidFill>
              <a:latin typeface="Calibri"/>
              <a:ea typeface="Calibri"/>
              <a:cs typeface="Calibri"/>
              <a:sym typeface="Calibri"/>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94" name="Shape 694"/>
        <p:cNvGrpSpPr/>
        <p:nvPr/>
      </p:nvGrpSpPr>
      <p:grpSpPr>
        <a:xfrm>
          <a:off x="0" y="0"/>
          <a:ext cx="0" cy="0"/>
          <a:chOff x="0" y="0"/>
          <a:chExt cx="0" cy="0"/>
        </a:xfrm>
      </p:grpSpPr>
      <p:sp>
        <p:nvSpPr>
          <p:cNvPr id="695" name="Google Shape;695;p39"/>
          <p:cNvSpPr/>
          <p:nvPr/>
        </p:nvSpPr>
        <p:spPr>
          <a:xfrm>
            <a:off x="378068" y="343486"/>
            <a:ext cx="11438793" cy="1844256"/>
          </a:xfrm>
          <a:prstGeom prst="rect">
            <a:avLst/>
          </a:prstGeom>
          <a:solidFill>
            <a:srgbClr val="404040"/>
          </a:solidFill>
          <a:ln cap="sq" cmpd="thinThick" w="127000">
            <a:solidFill>
              <a:srgbClr val="40404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696" name="Google Shape;696;p39"/>
          <p:cNvSpPr txBox="1"/>
          <p:nvPr>
            <p:ph type="title"/>
          </p:nvPr>
        </p:nvSpPr>
        <p:spPr>
          <a:xfrm>
            <a:off x="526073" y="466578"/>
            <a:ext cx="11139854" cy="930447"/>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rgbClr val="FFFFFF"/>
              </a:buClr>
              <a:buSzPts val="5400"/>
              <a:buFont typeface="Calibri"/>
              <a:buNone/>
            </a:pPr>
            <a:r>
              <a:rPr lang="en-US" sz="5400">
                <a:solidFill>
                  <a:srgbClr val="FFFFFF"/>
                </a:solidFill>
                <a:latin typeface="Calibri"/>
                <a:ea typeface="Calibri"/>
                <a:cs typeface="Calibri"/>
                <a:sym typeface="Calibri"/>
              </a:rPr>
              <a:t>Total Farm Capital</a:t>
            </a:r>
            <a:endParaRPr sz="5400">
              <a:solidFill>
                <a:srgbClr val="FFFFFF"/>
              </a:solidFill>
              <a:latin typeface="Calibri"/>
              <a:ea typeface="Calibri"/>
              <a:cs typeface="Calibri"/>
              <a:sym typeface="Calibri"/>
            </a:endParaRPr>
          </a:p>
        </p:txBody>
      </p:sp>
      <p:cxnSp>
        <p:nvCxnSpPr>
          <p:cNvPr id="697" name="Google Shape;697;p39"/>
          <p:cNvCxnSpPr/>
          <p:nvPr/>
        </p:nvCxnSpPr>
        <p:spPr>
          <a:xfrm>
            <a:off x="2209800" y="1448631"/>
            <a:ext cx="7772400" cy="0"/>
          </a:xfrm>
          <a:prstGeom prst="straightConnector1">
            <a:avLst/>
          </a:prstGeom>
          <a:noFill/>
          <a:ln cap="flat" cmpd="sng" w="22225">
            <a:solidFill>
              <a:srgbClr val="D9D9D9"/>
            </a:solidFill>
            <a:prstDash val="solid"/>
            <a:miter lim="800000"/>
            <a:headEnd len="sm" w="sm" type="none"/>
            <a:tailEnd len="sm" w="sm" type="none"/>
          </a:ln>
        </p:spPr>
      </p:cxnSp>
      <p:pic>
        <p:nvPicPr>
          <p:cNvPr id="698" name="Google Shape;698;p39"/>
          <p:cNvPicPr preferRelativeResize="0"/>
          <p:nvPr/>
        </p:nvPicPr>
        <p:blipFill rotWithShape="1">
          <a:blip r:embed="rId3">
            <a:alphaModFix/>
          </a:blip>
          <a:srcRect b="0" l="0" r="0" t="0"/>
          <a:stretch/>
        </p:blipFill>
        <p:spPr>
          <a:xfrm>
            <a:off x="2504125" y="2267750"/>
            <a:ext cx="9584048" cy="4504525"/>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02" name="Shape 702"/>
        <p:cNvGrpSpPr/>
        <p:nvPr/>
      </p:nvGrpSpPr>
      <p:grpSpPr>
        <a:xfrm>
          <a:off x="0" y="0"/>
          <a:ext cx="0" cy="0"/>
          <a:chOff x="0" y="0"/>
          <a:chExt cx="0" cy="0"/>
        </a:xfrm>
      </p:grpSpPr>
      <p:sp>
        <p:nvSpPr>
          <p:cNvPr id="703" name="Google Shape;703;p40"/>
          <p:cNvSpPr/>
          <p:nvPr/>
        </p:nvSpPr>
        <p:spPr>
          <a:xfrm>
            <a:off x="378068" y="343486"/>
            <a:ext cx="11438793" cy="1844256"/>
          </a:xfrm>
          <a:prstGeom prst="rect">
            <a:avLst/>
          </a:prstGeom>
          <a:solidFill>
            <a:srgbClr val="404040"/>
          </a:solidFill>
          <a:ln cap="sq" cmpd="thinThick" w="127000">
            <a:solidFill>
              <a:srgbClr val="40404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704" name="Google Shape;704;p40"/>
          <p:cNvSpPr txBox="1"/>
          <p:nvPr>
            <p:ph type="title"/>
          </p:nvPr>
        </p:nvSpPr>
        <p:spPr>
          <a:xfrm>
            <a:off x="526073" y="466578"/>
            <a:ext cx="11139854" cy="930447"/>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rgbClr val="FFFFFF"/>
              </a:buClr>
              <a:buSzPts val="5400"/>
              <a:buFont typeface="Calibri"/>
              <a:buNone/>
            </a:pPr>
            <a:r>
              <a:rPr lang="en-US" sz="5400">
                <a:solidFill>
                  <a:srgbClr val="FFFFFF"/>
                </a:solidFill>
                <a:latin typeface="Calibri"/>
                <a:ea typeface="Calibri"/>
                <a:cs typeface="Calibri"/>
                <a:sym typeface="Calibri"/>
              </a:rPr>
              <a:t>Total Farm Capital</a:t>
            </a:r>
            <a:endParaRPr sz="5400">
              <a:solidFill>
                <a:srgbClr val="FFFFFF"/>
              </a:solidFill>
              <a:latin typeface="Calibri"/>
              <a:ea typeface="Calibri"/>
              <a:cs typeface="Calibri"/>
              <a:sym typeface="Calibri"/>
            </a:endParaRPr>
          </a:p>
        </p:txBody>
      </p:sp>
      <p:cxnSp>
        <p:nvCxnSpPr>
          <p:cNvPr id="705" name="Google Shape;705;p40"/>
          <p:cNvCxnSpPr/>
          <p:nvPr/>
        </p:nvCxnSpPr>
        <p:spPr>
          <a:xfrm>
            <a:off x="2209800" y="1448631"/>
            <a:ext cx="7772400" cy="0"/>
          </a:xfrm>
          <a:prstGeom prst="straightConnector1">
            <a:avLst/>
          </a:prstGeom>
          <a:noFill/>
          <a:ln cap="flat" cmpd="sng" w="22225">
            <a:solidFill>
              <a:srgbClr val="D9D9D9"/>
            </a:solidFill>
            <a:prstDash val="solid"/>
            <a:miter lim="800000"/>
            <a:headEnd len="sm" w="sm" type="none"/>
            <a:tailEnd len="sm" w="sm" type="none"/>
          </a:ln>
        </p:spPr>
      </p:cxnSp>
      <p:pic>
        <p:nvPicPr>
          <p:cNvPr id="706" name="Google Shape;706;p40"/>
          <p:cNvPicPr preferRelativeResize="0"/>
          <p:nvPr/>
        </p:nvPicPr>
        <p:blipFill rotWithShape="1">
          <a:blip r:embed="rId3">
            <a:alphaModFix/>
          </a:blip>
          <a:srcRect b="0" l="0" r="0" t="0"/>
          <a:stretch/>
        </p:blipFill>
        <p:spPr>
          <a:xfrm>
            <a:off x="1134659" y="2509911"/>
            <a:ext cx="9867583" cy="3997637"/>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10" name="Shape 710"/>
        <p:cNvGrpSpPr/>
        <p:nvPr/>
      </p:nvGrpSpPr>
      <p:grpSpPr>
        <a:xfrm>
          <a:off x="0" y="0"/>
          <a:ext cx="0" cy="0"/>
          <a:chOff x="0" y="0"/>
          <a:chExt cx="0" cy="0"/>
        </a:xfrm>
      </p:grpSpPr>
      <p:sp>
        <p:nvSpPr>
          <p:cNvPr id="711" name="Google Shape;711;g13b9b866df2_0_184"/>
          <p:cNvSpPr/>
          <p:nvPr/>
        </p:nvSpPr>
        <p:spPr>
          <a:xfrm>
            <a:off x="376650" y="205425"/>
            <a:ext cx="11438700" cy="1409700"/>
          </a:xfrm>
          <a:prstGeom prst="rect">
            <a:avLst/>
          </a:prstGeom>
          <a:solidFill>
            <a:schemeClr val="accent1"/>
          </a:solidFill>
          <a:ln cap="sq" cmpd="thinThick" w="127000">
            <a:solidFill>
              <a:srgbClr val="40404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712" name="Google Shape;712;g13b9b866df2_0_184"/>
          <p:cNvSpPr txBox="1"/>
          <p:nvPr>
            <p:ph type="title"/>
          </p:nvPr>
        </p:nvSpPr>
        <p:spPr>
          <a:xfrm>
            <a:off x="675451" y="321120"/>
            <a:ext cx="11139900" cy="9303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rgbClr val="FFFFFF"/>
              </a:buClr>
              <a:buSzPts val="5400"/>
              <a:buFont typeface="Calibri"/>
              <a:buNone/>
            </a:pPr>
            <a:r>
              <a:rPr lang="en-US" sz="5400">
                <a:solidFill>
                  <a:srgbClr val="FFFFFF"/>
                </a:solidFill>
              </a:rPr>
              <a:t>Total Farm Capital</a:t>
            </a:r>
            <a:endParaRPr/>
          </a:p>
        </p:txBody>
      </p:sp>
      <p:cxnSp>
        <p:nvCxnSpPr>
          <p:cNvPr id="713" name="Google Shape;713;g13b9b866df2_0_184"/>
          <p:cNvCxnSpPr/>
          <p:nvPr/>
        </p:nvCxnSpPr>
        <p:spPr>
          <a:xfrm>
            <a:off x="2230078" y="1522292"/>
            <a:ext cx="7772400" cy="0"/>
          </a:xfrm>
          <a:prstGeom prst="straightConnector1">
            <a:avLst/>
          </a:prstGeom>
          <a:noFill/>
          <a:ln cap="flat" cmpd="sng" w="22225">
            <a:solidFill>
              <a:srgbClr val="D9D9D9"/>
            </a:solidFill>
            <a:prstDash val="solid"/>
            <a:miter lim="800000"/>
            <a:headEnd len="sm" w="sm" type="none"/>
            <a:tailEnd len="sm" w="sm" type="none"/>
          </a:ln>
        </p:spPr>
      </p:cxnSp>
      <p:sp>
        <p:nvSpPr>
          <p:cNvPr id="714" name="Google Shape;714;g13b9b866df2_0_184"/>
          <p:cNvSpPr txBox="1"/>
          <p:nvPr/>
        </p:nvSpPr>
        <p:spPr>
          <a:xfrm>
            <a:off x="1194925" y="2282900"/>
            <a:ext cx="70440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715" name="Google Shape;715;g13b9b866df2_0_184"/>
          <p:cNvSpPr txBox="1"/>
          <p:nvPr/>
        </p:nvSpPr>
        <p:spPr>
          <a:xfrm>
            <a:off x="331500" y="1615125"/>
            <a:ext cx="11529000" cy="5956800"/>
          </a:xfrm>
          <a:prstGeom prst="rect">
            <a:avLst/>
          </a:prstGeom>
          <a:noFill/>
          <a:ln>
            <a:noFill/>
          </a:ln>
        </p:spPr>
        <p:txBody>
          <a:bodyPr anchorCtr="0" anchor="t" bIns="91425" lIns="91425" spcFirstLastPara="1" rIns="91425" wrap="square" tIns="91425">
            <a:spAutoFit/>
          </a:bodyPr>
          <a:lstStyle/>
          <a:p>
            <a:pPr indent="-387350" lvl="0" marL="457200" marR="0" rtl="0" algn="l">
              <a:lnSpc>
                <a:spcPct val="100000"/>
              </a:lnSpc>
              <a:spcBef>
                <a:spcPts val="0"/>
              </a:spcBef>
              <a:spcAft>
                <a:spcPts val="0"/>
              </a:spcAft>
              <a:buClr>
                <a:schemeClr val="dk1"/>
              </a:buClr>
              <a:buSzPts val="2500"/>
              <a:buFont typeface="Calibri"/>
              <a:buChar char="●"/>
            </a:pPr>
            <a:r>
              <a:rPr b="0" i="0" lang="en-US" sz="2500" u="none" cap="none" strike="noStrike">
                <a:solidFill>
                  <a:schemeClr val="dk1"/>
                </a:solidFill>
                <a:latin typeface="Calibri"/>
                <a:ea typeface="Calibri"/>
                <a:cs typeface="Calibri"/>
                <a:sym typeface="Calibri"/>
              </a:rPr>
              <a:t>Market value of total capital per farm is on the rise across TLB: all regions increased from 2016-2021, and nearly all did between 2011-2016, except Lanark Highlands, Addington Highlands and Seguin</a:t>
            </a:r>
            <a:endParaRPr b="0" i="0" sz="2500" u="none" cap="none" strike="noStrike">
              <a:solidFill>
                <a:schemeClr val="dk1"/>
              </a:solidFill>
              <a:latin typeface="Calibri"/>
              <a:ea typeface="Calibri"/>
              <a:cs typeface="Calibri"/>
              <a:sym typeface="Calibri"/>
            </a:endParaRPr>
          </a:p>
          <a:p>
            <a:pPr indent="-387350" lvl="0" marL="457200" marR="0" rtl="0" algn="l">
              <a:lnSpc>
                <a:spcPct val="100000"/>
              </a:lnSpc>
              <a:spcBef>
                <a:spcPts val="0"/>
              </a:spcBef>
              <a:spcAft>
                <a:spcPts val="0"/>
              </a:spcAft>
              <a:buClr>
                <a:schemeClr val="dk1"/>
              </a:buClr>
              <a:buSzPts val="2500"/>
              <a:buFont typeface="Calibri"/>
              <a:buChar char="●"/>
            </a:pPr>
            <a:r>
              <a:rPr b="0" i="0" lang="en-US" sz="2500" u="none" cap="none" strike="noStrike">
                <a:solidFill>
                  <a:schemeClr val="dk1"/>
                </a:solidFill>
                <a:latin typeface="Calibri"/>
                <a:ea typeface="Calibri"/>
                <a:cs typeface="Calibri"/>
                <a:sym typeface="Calibri"/>
              </a:rPr>
              <a:t>Total farm capital is a value measure which takes into account the current market value of all capital assets for a farming operation. Capital assets for farming operations include things such as farmland, buildings, large equipment and livestock</a:t>
            </a:r>
            <a:endParaRPr b="0" i="0" sz="2500" u="none" cap="none" strike="noStrike">
              <a:solidFill>
                <a:schemeClr val="dk1"/>
              </a:solidFill>
              <a:latin typeface="Calibri"/>
              <a:ea typeface="Calibri"/>
              <a:cs typeface="Calibri"/>
              <a:sym typeface="Calibri"/>
            </a:endParaRPr>
          </a:p>
          <a:p>
            <a:pPr indent="-387350" lvl="0" marL="457200" marR="0" rtl="0" algn="l">
              <a:lnSpc>
                <a:spcPct val="100000"/>
              </a:lnSpc>
              <a:spcBef>
                <a:spcPts val="0"/>
              </a:spcBef>
              <a:spcAft>
                <a:spcPts val="0"/>
              </a:spcAft>
              <a:buClr>
                <a:schemeClr val="dk1"/>
              </a:buClr>
              <a:buSzPts val="2500"/>
              <a:buFont typeface="Calibri"/>
              <a:buChar char="●"/>
            </a:pPr>
            <a:r>
              <a:rPr b="0" i="0" lang="en-US" sz="2500" u="none" cap="none" strike="noStrike">
                <a:solidFill>
                  <a:schemeClr val="dk1"/>
                </a:solidFill>
                <a:latin typeface="Calibri"/>
                <a:ea typeface="Calibri"/>
                <a:cs typeface="Calibri"/>
                <a:sym typeface="Calibri"/>
              </a:rPr>
              <a:t>N. Frontenac and Greater Madawaska were the regions to see the smallest increase, growing by approximately $111,000 and $61,000 respectively, while all other TLB regions gained at least $212,000 in market value of total capital per farm (2016-21)</a:t>
            </a:r>
            <a:endParaRPr b="0" i="0" sz="2500" u="none" cap="none" strike="noStrike">
              <a:solidFill>
                <a:schemeClr val="dk1"/>
              </a:solidFill>
              <a:latin typeface="Calibri"/>
              <a:ea typeface="Calibri"/>
              <a:cs typeface="Calibri"/>
              <a:sym typeface="Calibri"/>
            </a:endParaRPr>
          </a:p>
          <a:p>
            <a:pPr indent="-387350" lvl="0" marL="457200" marR="0" rtl="0" algn="l">
              <a:lnSpc>
                <a:spcPct val="100000"/>
              </a:lnSpc>
              <a:spcBef>
                <a:spcPts val="0"/>
              </a:spcBef>
              <a:spcAft>
                <a:spcPts val="0"/>
              </a:spcAft>
              <a:buClr>
                <a:schemeClr val="dk1"/>
              </a:buClr>
              <a:buSzPts val="2500"/>
              <a:buFont typeface="Calibri"/>
              <a:buChar char="●"/>
            </a:pPr>
            <a:r>
              <a:rPr b="0" i="0" lang="en-US" sz="2500" u="none" cap="none" strike="noStrike">
                <a:solidFill>
                  <a:schemeClr val="dk1"/>
                </a:solidFill>
                <a:latin typeface="Calibri"/>
                <a:ea typeface="Calibri"/>
                <a:cs typeface="Calibri"/>
                <a:sym typeface="Calibri"/>
              </a:rPr>
              <a:t>Trent Hills led the way with over $1,073,000 in market value growth for total capital value per farm (2016-2021), followed by Bracebridge at over $997,000 per farm, and Asphodel-Norwood at approximately $913,000 per farm. Only Tweed (+$855,619) gained more than approx. $625,000 from 2011-2016</a:t>
            </a:r>
            <a:endParaRPr b="0" i="0" sz="25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500"/>
              <a:buFont typeface="Arial"/>
              <a:buNone/>
            </a:pPr>
            <a:r>
              <a:t/>
            </a:r>
            <a:endParaRPr b="0" i="0" sz="2500" u="none" cap="none" strike="noStrike">
              <a:solidFill>
                <a:schemeClr val="dk1"/>
              </a:solidFill>
              <a:latin typeface="Calibri"/>
              <a:ea typeface="Calibri"/>
              <a:cs typeface="Calibri"/>
              <a:sym typeface="Calibri"/>
            </a:endParaRPr>
          </a:p>
          <a:p>
            <a:pPr indent="0" lvl="0" marL="457200" marR="0" rtl="0" algn="l">
              <a:lnSpc>
                <a:spcPct val="100000"/>
              </a:lnSpc>
              <a:spcBef>
                <a:spcPts val="0"/>
              </a:spcBef>
              <a:spcAft>
                <a:spcPts val="0"/>
              </a:spcAft>
              <a:buClr>
                <a:srgbClr val="000000"/>
              </a:buClr>
              <a:buSzPts val="2500"/>
              <a:buFont typeface="Arial"/>
              <a:buNone/>
            </a:pPr>
            <a:r>
              <a:t/>
            </a:r>
            <a:endParaRPr b="0" i="0" sz="2500" u="none" cap="none" strike="noStrike">
              <a:solidFill>
                <a:schemeClr val="dk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43" name="Shape 143"/>
        <p:cNvGrpSpPr/>
        <p:nvPr/>
      </p:nvGrpSpPr>
      <p:grpSpPr>
        <a:xfrm>
          <a:off x="0" y="0"/>
          <a:ext cx="0" cy="0"/>
          <a:chOff x="0" y="0"/>
          <a:chExt cx="0" cy="0"/>
        </a:xfrm>
      </p:grpSpPr>
      <p:sp>
        <p:nvSpPr>
          <p:cNvPr id="144" name="Google Shape;144;p6"/>
          <p:cNvSpPr/>
          <p:nvPr/>
        </p:nvSpPr>
        <p:spPr>
          <a:xfrm>
            <a:off x="378068" y="343486"/>
            <a:ext cx="11438793" cy="1844256"/>
          </a:xfrm>
          <a:prstGeom prst="rect">
            <a:avLst/>
          </a:prstGeom>
          <a:solidFill>
            <a:srgbClr val="404040"/>
          </a:solidFill>
          <a:ln cap="sq" cmpd="thinThick" w="127000">
            <a:solidFill>
              <a:srgbClr val="40404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45" name="Google Shape;145;p6"/>
          <p:cNvSpPr txBox="1"/>
          <p:nvPr>
            <p:ph type="title"/>
          </p:nvPr>
        </p:nvSpPr>
        <p:spPr>
          <a:xfrm>
            <a:off x="526073" y="466578"/>
            <a:ext cx="11139854" cy="930447"/>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rgbClr val="FFFFFF"/>
              </a:buClr>
              <a:buSzPts val="5000"/>
              <a:buFont typeface="Calibri"/>
              <a:buNone/>
            </a:pPr>
            <a:r>
              <a:rPr lang="en-US" sz="5000">
                <a:solidFill>
                  <a:srgbClr val="FFFFFF"/>
                </a:solidFill>
                <a:latin typeface="Calibri"/>
                <a:ea typeface="Calibri"/>
                <a:cs typeface="Calibri"/>
                <a:sym typeface="Calibri"/>
              </a:rPr>
              <a:t>Male and Female Farm Operators in TLB</a:t>
            </a:r>
            <a:endParaRPr/>
          </a:p>
        </p:txBody>
      </p:sp>
      <p:cxnSp>
        <p:nvCxnSpPr>
          <p:cNvPr id="146" name="Google Shape;146;p6"/>
          <p:cNvCxnSpPr/>
          <p:nvPr/>
        </p:nvCxnSpPr>
        <p:spPr>
          <a:xfrm>
            <a:off x="2209800" y="1448631"/>
            <a:ext cx="7772400" cy="0"/>
          </a:xfrm>
          <a:prstGeom prst="straightConnector1">
            <a:avLst/>
          </a:prstGeom>
          <a:noFill/>
          <a:ln cap="flat" cmpd="sng" w="22225">
            <a:solidFill>
              <a:srgbClr val="D9D9D9"/>
            </a:solidFill>
            <a:prstDash val="solid"/>
            <a:miter lim="800000"/>
            <a:headEnd len="sm" w="sm" type="none"/>
            <a:tailEnd len="sm" w="sm" type="none"/>
          </a:ln>
        </p:spPr>
      </p:cxnSp>
      <p:pic>
        <p:nvPicPr>
          <p:cNvPr id="147" name="Google Shape;147;p6"/>
          <p:cNvPicPr preferRelativeResize="0"/>
          <p:nvPr/>
        </p:nvPicPr>
        <p:blipFill rotWithShape="1">
          <a:blip r:embed="rId3">
            <a:alphaModFix/>
          </a:blip>
          <a:srcRect b="0" l="0" r="0" t="0"/>
          <a:stretch/>
        </p:blipFill>
        <p:spPr>
          <a:xfrm>
            <a:off x="1143104" y="2509911"/>
            <a:ext cx="9850692" cy="3997637"/>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19" name="Shape 719"/>
        <p:cNvGrpSpPr/>
        <p:nvPr/>
      </p:nvGrpSpPr>
      <p:grpSpPr>
        <a:xfrm>
          <a:off x="0" y="0"/>
          <a:ext cx="0" cy="0"/>
          <a:chOff x="0" y="0"/>
          <a:chExt cx="0" cy="0"/>
        </a:xfrm>
      </p:grpSpPr>
      <p:sp>
        <p:nvSpPr>
          <p:cNvPr id="720" name="Google Shape;720;p41"/>
          <p:cNvSpPr/>
          <p:nvPr/>
        </p:nvSpPr>
        <p:spPr>
          <a:xfrm>
            <a:off x="396882" y="280374"/>
            <a:ext cx="11438793" cy="1844256"/>
          </a:xfrm>
          <a:prstGeom prst="rect">
            <a:avLst/>
          </a:prstGeom>
          <a:solidFill>
            <a:srgbClr val="404040"/>
          </a:solidFill>
          <a:ln cap="sq" cmpd="thinThick" w="127000">
            <a:solidFill>
              <a:srgbClr val="40404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721" name="Google Shape;721;p41"/>
          <p:cNvSpPr txBox="1"/>
          <p:nvPr>
            <p:ph type="title"/>
          </p:nvPr>
        </p:nvSpPr>
        <p:spPr>
          <a:xfrm>
            <a:off x="546351" y="433545"/>
            <a:ext cx="11139854" cy="930447"/>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rgbClr val="FFFFFF"/>
              </a:buClr>
              <a:buSzPts val="5400"/>
              <a:buFont typeface="Calibri"/>
              <a:buNone/>
            </a:pPr>
            <a:r>
              <a:rPr lang="en-US" sz="5400">
                <a:solidFill>
                  <a:srgbClr val="FFFFFF"/>
                </a:solidFill>
              </a:rPr>
              <a:t>Gross Farm Receipts</a:t>
            </a:r>
            <a:endParaRPr/>
          </a:p>
        </p:txBody>
      </p:sp>
      <p:cxnSp>
        <p:nvCxnSpPr>
          <p:cNvPr id="722" name="Google Shape;722;p41"/>
          <p:cNvCxnSpPr/>
          <p:nvPr/>
        </p:nvCxnSpPr>
        <p:spPr>
          <a:xfrm>
            <a:off x="2230078" y="1522292"/>
            <a:ext cx="7772400" cy="0"/>
          </a:xfrm>
          <a:prstGeom prst="straightConnector1">
            <a:avLst/>
          </a:prstGeom>
          <a:noFill/>
          <a:ln cap="flat" cmpd="sng" w="22225">
            <a:solidFill>
              <a:srgbClr val="D9D9D9"/>
            </a:solidFill>
            <a:prstDash val="solid"/>
            <a:miter lim="800000"/>
            <a:headEnd len="sm" w="sm" type="none"/>
            <a:tailEnd len="sm" w="sm" type="none"/>
          </a:ln>
        </p:spPr>
      </p:cxnSp>
      <p:pic>
        <p:nvPicPr>
          <p:cNvPr id="723" name="Google Shape;723;p41"/>
          <p:cNvPicPr preferRelativeResize="0"/>
          <p:nvPr/>
        </p:nvPicPr>
        <p:blipFill rotWithShape="1">
          <a:blip r:embed="rId3">
            <a:alphaModFix/>
          </a:blip>
          <a:srcRect b="0" l="0" r="0" t="0"/>
          <a:stretch/>
        </p:blipFill>
        <p:spPr>
          <a:xfrm>
            <a:off x="331567" y="2812655"/>
            <a:ext cx="5455917" cy="3225963"/>
          </a:xfrm>
          <a:prstGeom prst="rect">
            <a:avLst/>
          </a:prstGeom>
          <a:noFill/>
          <a:ln>
            <a:noFill/>
          </a:ln>
        </p:spPr>
      </p:pic>
      <p:cxnSp>
        <p:nvCxnSpPr>
          <p:cNvPr id="724" name="Google Shape;724;p41"/>
          <p:cNvCxnSpPr/>
          <p:nvPr/>
        </p:nvCxnSpPr>
        <p:spPr>
          <a:xfrm>
            <a:off x="6116278" y="2596836"/>
            <a:ext cx="0" cy="3657600"/>
          </a:xfrm>
          <a:prstGeom prst="straightConnector1">
            <a:avLst/>
          </a:prstGeom>
          <a:noFill/>
          <a:ln cap="flat" cmpd="dbl" w="101600">
            <a:solidFill>
              <a:srgbClr val="595959"/>
            </a:solidFill>
            <a:prstDash val="solid"/>
            <a:miter lim="800000"/>
            <a:headEnd len="sm" w="sm" type="none"/>
            <a:tailEnd len="sm" w="sm" type="none"/>
          </a:ln>
        </p:spPr>
      </p:cxnSp>
      <p:pic>
        <p:nvPicPr>
          <p:cNvPr id="725" name="Google Shape;725;p41"/>
          <p:cNvPicPr preferRelativeResize="0"/>
          <p:nvPr/>
        </p:nvPicPr>
        <p:blipFill rotWithShape="1">
          <a:blip r:embed="rId4">
            <a:alphaModFix/>
          </a:blip>
          <a:srcRect b="0" l="0" r="0" t="0"/>
          <a:stretch/>
        </p:blipFill>
        <p:spPr>
          <a:xfrm>
            <a:off x="6445073" y="2887146"/>
            <a:ext cx="5455917" cy="3076980"/>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29" name="Shape 729"/>
        <p:cNvGrpSpPr/>
        <p:nvPr/>
      </p:nvGrpSpPr>
      <p:grpSpPr>
        <a:xfrm>
          <a:off x="0" y="0"/>
          <a:ext cx="0" cy="0"/>
          <a:chOff x="0" y="0"/>
          <a:chExt cx="0" cy="0"/>
        </a:xfrm>
      </p:grpSpPr>
      <p:sp>
        <p:nvSpPr>
          <p:cNvPr id="730" name="Google Shape;730;g134db7b2493_0_0"/>
          <p:cNvSpPr/>
          <p:nvPr/>
        </p:nvSpPr>
        <p:spPr>
          <a:xfrm>
            <a:off x="396882" y="280374"/>
            <a:ext cx="11438700" cy="1844400"/>
          </a:xfrm>
          <a:prstGeom prst="rect">
            <a:avLst/>
          </a:prstGeom>
          <a:solidFill>
            <a:srgbClr val="404040"/>
          </a:solidFill>
          <a:ln cap="sq" cmpd="thinThick" w="127000">
            <a:solidFill>
              <a:srgbClr val="40404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731" name="Google Shape;731;g134db7b2493_0_0"/>
          <p:cNvSpPr txBox="1"/>
          <p:nvPr>
            <p:ph type="title"/>
          </p:nvPr>
        </p:nvSpPr>
        <p:spPr>
          <a:xfrm>
            <a:off x="546351" y="433545"/>
            <a:ext cx="11139900" cy="9303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rgbClr val="FFFFFF"/>
              </a:buClr>
              <a:buSzPts val="5400"/>
              <a:buFont typeface="Calibri"/>
              <a:buNone/>
            </a:pPr>
            <a:r>
              <a:rPr lang="en-US" sz="5400">
                <a:solidFill>
                  <a:srgbClr val="FFFFFF"/>
                </a:solidFill>
              </a:rPr>
              <a:t>Gross Farm Receipts</a:t>
            </a:r>
            <a:endParaRPr/>
          </a:p>
        </p:txBody>
      </p:sp>
      <p:cxnSp>
        <p:nvCxnSpPr>
          <p:cNvPr id="732" name="Google Shape;732;g134db7b2493_0_0"/>
          <p:cNvCxnSpPr/>
          <p:nvPr/>
        </p:nvCxnSpPr>
        <p:spPr>
          <a:xfrm>
            <a:off x="2230078" y="1522292"/>
            <a:ext cx="7772400" cy="0"/>
          </a:xfrm>
          <a:prstGeom prst="straightConnector1">
            <a:avLst/>
          </a:prstGeom>
          <a:noFill/>
          <a:ln cap="flat" cmpd="sng" w="22225">
            <a:solidFill>
              <a:srgbClr val="D9D9D9"/>
            </a:solidFill>
            <a:prstDash val="solid"/>
            <a:miter lim="800000"/>
            <a:headEnd len="sm" w="sm" type="none"/>
            <a:tailEnd len="sm" w="sm" type="none"/>
          </a:ln>
        </p:spPr>
      </p:cxnSp>
      <p:cxnSp>
        <p:nvCxnSpPr>
          <p:cNvPr id="733" name="Google Shape;733;g134db7b2493_0_0"/>
          <p:cNvCxnSpPr/>
          <p:nvPr/>
        </p:nvCxnSpPr>
        <p:spPr>
          <a:xfrm>
            <a:off x="6116278" y="2596836"/>
            <a:ext cx="0" cy="3657600"/>
          </a:xfrm>
          <a:prstGeom prst="straightConnector1">
            <a:avLst/>
          </a:prstGeom>
          <a:noFill/>
          <a:ln cap="flat" cmpd="dbl" w="101600">
            <a:solidFill>
              <a:srgbClr val="595959"/>
            </a:solidFill>
            <a:prstDash val="solid"/>
            <a:miter lim="800000"/>
            <a:headEnd len="sm" w="sm" type="none"/>
            <a:tailEnd len="sm" w="sm" type="none"/>
          </a:ln>
        </p:spPr>
      </p:cxnSp>
      <p:pic>
        <p:nvPicPr>
          <p:cNvPr id="734" name="Google Shape;734;g134db7b2493_0_0" title="Chart"/>
          <p:cNvPicPr preferRelativeResize="0"/>
          <p:nvPr/>
        </p:nvPicPr>
        <p:blipFill rotWithShape="1">
          <a:blip r:embed="rId3">
            <a:alphaModFix/>
          </a:blip>
          <a:srcRect b="0" l="0" r="0" t="0"/>
          <a:stretch/>
        </p:blipFill>
        <p:spPr>
          <a:xfrm>
            <a:off x="1613113" y="2429574"/>
            <a:ext cx="9006372" cy="4428426"/>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38" name="Shape 738"/>
        <p:cNvGrpSpPr/>
        <p:nvPr/>
      </p:nvGrpSpPr>
      <p:grpSpPr>
        <a:xfrm>
          <a:off x="0" y="0"/>
          <a:ext cx="0" cy="0"/>
          <a:chOff x="0" y="0"/>
          <a:chExt cx="0" cy="0"/>
        </a:xfrm>
      </p:grpSpPr>
      <p:sp>
        <p:nvSpPr>
          <p:cNvPr id="739" name="Google Shape;739;g13b9b866df2_0_176"/>
          <p:cNvSpPr/>
          <p:nvPr/>
        </p:nvSpPr>
        <p:spPr>
          <a:xfrm>
            <a:off x="376650" y="205425"/>
            <a:ext cx="11438700" cy="1409700"/>
          </a:xfrm>
          <a:prstGeom prst="rect">
            <a:avLst/>
          </a:prstGeom>
          <a:solidFill>
            <a:schemeClr val="accent1"/>
          </a:solidFill>
          <a:ln cap="sq" cmpd="thinThick" w="127000">
            <a:solidFill>
              <a:srgbClr val="40404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740" name="Google Shape;740;g13b9b866df2_0_176"/>
          <p:cNvSpPr txBox="1"/>
          <p:nvPr>
            <p:ph type="title"/>
          </p:nvPr>
        </p:nvSpPr>
        <p:spPr>
          <a:xfrm>
            <a:off x="675451" y="321120"/>
            <a:ext cx="11139900" cy="9303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rgbClr val="FFFFFF"/>
              </a:buClr>
              <a:buSzPts val="5400"/>
              <a:buFont typeface="Calibri"/>
              <a:buNone/>
            </a:pPr>
            <a:r>
              <a:rPr lang="en-US" sz="5400">
                <a:solidFill>
                  <a:srgbClr val="FFFFFF"/>
                </a:solidFill>
              </a:rPr>
              <a:t>Gross Farm Receipts</a:t>
            </a:r>
            <a:endParaRPr/>
          </a:p>
        </p:txBody>
      </p:sp>
      <p:cxnSp>
        <p:nvCxnSpPr>
          <p:cNvPr id="741" name="Google Shape;741;g13b9b866df2_0_176"/>
          <p:cNvCxnSpPr/>
          <p:nvPr/>
        </p:nvCxnSpPr>
        <p:spPr>
          <a:xfrm>
            <a:off x="2230078" y="1522292"/>
            <a:ext cx="7772400" cy="0"/>
          </a:xfrm>
          <a:prstGeom prst="straightConnector1">
            <a:avLst/>
          </a:prstGeom>
          <a:noFill/>
          <a:ln cap="flat" cmpd="sng" w="22225">
            <a:solidFill>
              <a:srgbClr val="D9D9D9"/>
            </a:solidFill>
            <a:prstDash val="solid"/>
            <a:miter lim="800000"/>
            <a:headEnd len="sm" w="sm" type="none"/>
            <a:tailEnd len="sm" w="sm" type="none"/>
          </a:ln>
        </p:spPr>
      </p:cxnSp>
      <p:sp>
        <p:nvSpPr>
          <p:cNvPr id="742" name="Google Shape;742;g13b9b866df2_0_176"/>
          <p:cNvSpPr txBox="1"/>
          <p:nvPr/>
        </p:nvSpPr>
        <p:spPr>
          <a:xfrm>
            <a:off x="1194925" y="2282900"/>
            <a:ext cx="70440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743" name="Google Shape;743;g13b9b866df2_0_176"/>
          <p:cNvSpPr txBox="1"/>
          <p:nvPr/>
        </p:nvSpPr>
        <p:spPr>
          <a:xfrm>
            <a:off x="144625" y="1793175"/>
            <a:ext cx="11943300" cy="5571900"/>
          </a:xfrm>
          <a:prstGeom prst="rect">
            <a:avLst/>
          </a:prstGeom>
          <a:noFill/>
          <a:ln>
            <a:noFill/>
          </a:ln>
        </p:spPr>
        <p:txBody>
          <a:bodyPr anchorCtr="0" anchor="t" bIns="91425" lIns="91425" spcFirstLastPara="1" rIns="91425" wrap="square" tIns="91425">
            <a:spAutoFit/>
          </a:bodyPr>
          <a:lstStyle/>
          <a:p>
            <a:pPr indent="-387350" lvl="0" marL="457200" marR="0" rtl="0" algn="l">
              <a:lnSpc>
                <a:spcPct val="100000"/>
              </a:lnSpc>
              <a:spcBef>
                <a:spcPts val="0"/>
              </a:spcBef>
              <a:spcAft>
                <a:spcPts val="0"/>
              </a:spcAft>
              <a:buClr>
                <a:schemeClr val="dk1"/>
              </a:buClr>
              <a:buSzPts val="2500"/>
              <a:buFont typeface="Calibri"/>
              <a:buChar char="●"/>
            </a:pPr>
            <a:r>
              <a:rPr b="0" i="0" lang="en-US" sz="2500" u="none" cap="none" strike="noStrike">
                <a:solidFill>
                  <a:schemeClr val="dk1"/>
                </a:solidFill>
                <a:latin typeface="Calibri"/>
                <a:ea typeface="Calibri"/>
                <a:cs typeface="Calibri"/>
                <a:sym typeface="Calibri"/>
              </a:rPr>
              <a:t>Data not available for this category for 2021</a:t>
            </a:r>
            <a:endParaRPr b="0" i="0" sz="2500" u="none" cap="none" strike="noStrike">
              <a:solidFill>
                <a:schemeClr val="dk1"/>
              </a:solidFill>
              <a:latin typeface="Calibri"/>
              <a:ea typeface="Calibri"/>
              <a:cs typeface="Calibri"/>
              <a:sym typeface="Calibri"/>
            </a:endParaRPr>
          </a:p>
          <a:p>
            <a:pPr indent="-387350" lvl="0" marL="457200" marR="0" rtl="0" algn="l">
              <a:lnSpc>
                <a:spcPct val="100000"/>
              </a:lnSpc>
              <a:spcBef>
                <a:spcPts val="0"/>
              </a:spcBef>
              <a:spcAft>
                <a:spcPts val="0"/>
              </a:spcAft>
              <a:buClr>
                <a:schemeClr val="dk1"/>
              </a:buClr>
              <a:buSzPts val="2500"/>
              <a:buFont typeface="Calibri"/>
              <a:buChar char="●"/>
            </a:pPr>
            <a:r>
              <a:rPr b="0" i="0" lang="en-US" sz="2500" u="none" cap="none" strike="noStrike">
                <a:solidFill>
                  <a:schemeClr val="dk1"/>
                </a:solidFill>
                <a:latin typeface="Calibri"/>
                <a:ea typeface="Calibri"/>
                <a:cs typeface="Calibri"/>
                <a:sym typeface="Calibri"/>
              </a:rPr>
              <a:t>2016: Madoc, Hastings Highland, Bancroft and Central Frontenac were similarly oriented towards a regional farming profile which included more farms in the smaller gross receipt categories, with few farms in the large receipt total categories</a:t>
            </a:r>
            <a:endParaRPr b="0" i="0" sz="2500" u="none" cap="none" strike="noStrike">
              <a:solidFill>
                <a:schemeClr val="dk1"/>
              </a:solidFill>
              <a:latin typeface="Calibri"/>
              <a:ea typeface="Calibri"/>
              <a:cs typeface="Calibri"/>
              <a:sym typeface="Calibri"/>
            </a:endParaRPr>
          </a:p>
          <a:p>
            <a:pPr indent="-387350" lvl="0" marL="457200" marR="0" rtl="0" algn="l">
              <a:lnSpc>
                <a:spcPct val="100000"/>
              </a:lnSpc>
              <a:spcBef>
                <a:spcPts val="0"/>
              </a:spcBef>
              <a:spcAft>
                <a:spcPts val="0"/>
              </a:spcAft>
              <a:buClr>
                <a:schemeClr val="dk1"/>
              </a:buClr>
              <a:buSzPts val="2500"/>
              <a:buFont typeface="Calibri"/>
              <a:buChar char="●"/>
            </a:pPr>
            <a:r>
              <a:rPr b="0" i="0" lang="en-US" sz="2500" u="none" cap="none" strike="noStrike">
                <a:solidFill>
                  <a:schemeClr val="dk1"/>
                </a:solidFill>
                <a:latin typeface="Calibri"/>
                <a:ea typeface="Calibri"/>
                <a:cs typeface="Calibri"/>
                <a:sym typeface="Calibri"/>
              </a:rPr>
              <a:t>Centre Hastings was the one region to have a comparatively smaller numbers of farms making less than $25,000, juxtaposed by a larger number of farms spread throughout the higher gross farm receipt total categories</a:t>
            </a:r>
            <a:endParaRPr b="0" i="0" sz="2500" u="none" cap="none" strike="noStrike">
              <a:solidFill>
                <a:schemeClr val="dk1"/>
              </a:solidFill>
              <a:latin typeface="Calibri"/>
              <a:ea typeface="Calibri"/>
              <a:cs typeface="Calibri"/>
              <a:sym typeface="Calibri"/>
            </a:endParaRPr>
          </a:p>
          <a:p>
            <a:pPr indent="-387350" lvl="0" marL="457200" marR="0" rtl="0" algn="l">
              <a:lnSpc>
                <a:spcPct val="100000"/>
              </a:lnSpc>
              <a:spcBef>
                <a:spcPts val="0"/>
              </a:spcBef>
              <a:spcAft>
                <a:spcPts val="0"/>
              </a:spcAft>
              <a:buClr>
                <a:schemeClr val="dk1"/>
              </a:buClr>
              <a:buSzPts val="2500"/>
              <a:buFont typeface="Calibri"/>
              <a:buChar char="●"/>
            </a:pPr>
            <a:r>
              <a:rPr b="0" i="0" lang="en-US" sz="2500" u="none" cap="none" strike="noStrike">
                <a:solidFill>
                  <a:schemeClr val="dk1"/>
                </a:solidFill>
                <a:latin typeface="Calibri"/>
                <a:ea typeface="Calibri"/>
                <a:cs typeface="Calibri"/>
                <a:sym typeface="Calibri"/>
              </a:rPr>
              <a:t>Trent Hills second to KL for most farms in many of the gross farm receipt categories, top 2 followed by significant grouping that had farms placed across almost all gross receipt categories (other than in some cases the $1-$2 million+ categories): Severn, Ramara, Tyendinaga, Stirling-Rawdon, Tweed, Asp.-Norwood, Selwyn, Douro-Dummer, Rideau Lakes, Tay Valley, Lanark Highlands, S. Frontenac and Stone Mills.</a:t>
            </a:r>
            <a:endParaRPr b="0" i="0" sz="25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500"/>
              <a:buFont typeface="Arial"/>
              <a:buNone/>
            </a:pPr>
            <a:r>
              <a:t/>
            </a:r>
            <a:endParaRPr b="0" i="0" sz="2500" u="none" cap="none" strike="noStrike">
              <a:solidFill>
                <a:schemeClr val="dk1"/>
              </a:solidFill>
              <a:latin typeface="Calibri"/>
              <a:ea typeface="Calibri"/>
              <a:cs typeface="Calibri"/>
              <a:sym typeface="Calibri"/>
            </a:endParaRPr>
          </a:p>
          <a:p>
            <a:pPr indent="0" lvl="0" marL="457200" marR="0" rtl="0" algn="l">
              <a:lnSpc>
                <a:spcPct val="100000"/>
              </a:lnSpc>
              <a:spcBef>
                <a:spcPts val="0"/>
              </a:spcBef>
              <a:spcAft>
                <a:spcPts val="0"/>
              </a:spcAft>
              <a:buClr>
                <a:srgbClr val="000000"/>
              </a:buClr>
              <a:buSzPts val="2500"/>
              <a:buFont typeface="Arial"/>
              <a:buNone/>
            </a:pPr>
            <a:r>
              <a:t/>
            </a:r>
            <a:endParaRPr b="0" i="0" sz="2500" u="none" cap="none" strike="noStrike">
              <a:solidFill>
                <a:schemeClr val="dk1"/>
              </a:solidFill>
              <a:latin typeface="Calibri"/>
              <a:ea typeface="Calibri"/>
              <a:cs typeface="Calibri"/>
              <a:sym typeface="Calibri"/>
            </a:endParaRPr>
          </a:p>
        </p:txBody>
      </p: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47" name="Shape 747"/>
        <p:cNvGrpSpPr/>
        <p:nvPr/>
      </p:nvGrpSpPr>
      <p:grpSpPr>
        <a:xfrm>
          <a:off x="0" y="0"/>
          <a:ext cx="0" cy="0"/>
          <a:chOff x="0" y="0"/>
          <a:chExt cx="0" cy="0"/>
        </a:xfrm>
      </p:grpSpPr>
      <p:sp>
        <p:nvSpPr>
          <p:cNvPr id="748" name="Google Shape;748;p42"/>
          <p:cNvSpPr/>
          <p:nvPr/>
        </p:nvSpPr>
        <p:spPr>
          <a:xfrm>
            <a:off x="396882" y="280374"/>
            <a:ext cx="11438793" cy="1844256"/>
          </a:xfrm>
          <a:prstGeom prst="rect">
            <a:avLst/>
          </a:prstGeom>
          <a:solidFill>
            <a:srgbClr val="404040"/>
          </a:solidFill>
          <a:ln cap="sq" cmpd="thinThick" w="127000">
            <a:solidFill>
              <a:srgbClr val="40404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749" name="Google Shape;749;p42"/>
          <p:cNvSpPr txBox="1"/>
          <p:nvPr>
            <p:ph type="title"/>
          </p:nvPr>
        </p:nvSpPr>
        <p:spPr>
          <a:xfrm>
            <a:off x="546351" y="433545"/>
            <a:ext cx="11139854" cy="930447"/>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rgbClr val="FFFFFF"/>
              </a:buClr>
              <a:buSzPts val="5400"/>
              <a:buFont typeface="Calibri"/>
              <a:buNone/>
            </a:pPr>
            <a:r>
              <a:rPr lang="en-US" sz="5400">
                <a:solidFill>
                  <a:srgbClr val="FFFFFF"/>
                </a:solidFill>
              </a:rPr>
              <a:t>Farm Operating Revenue</a:t>
            </a:r>
            <a:endParaRPr/>
          </a:p>
        </p:txBody>
      </p:sp>
      <p:cxnSp>
        <p:nvCxnSpPr>
          <p:cNvPr id="750" name="Google Shape;750;p42"/>
          <p:cNvCxnSpPr/>
          <p:nvPr/>
        </p:nvCxnSpPr>
        <p:spPr>
          <a:xfrm>
            <a:off x="2230078" y="1522292"/>
            <a:ext cx="7772400" cy="0"/>
          </a:xfrm>
          <a:prstGeom prst="straightConnector1">
            <a:avLst/>
          </a:prstGeom>
          <a:noFill/>
          <a:ln cap="flat" cmpd="sng" w="22225">
            <a:solidFill>
              <a:srgbClr val="D9D9D9"/>
            </a:solidFill>
            <a:prstDash val="solid"/>
            <a:miter lim="800000"/>
            <a:headEnd len="sm" w="sm" type="none"/>
            <a:tailEnd len="sm" w="sm" type="none"/>
          </a:ln>
        </p:spPr>
      </p:cxnSp>
      <p:cxnSp>
        <p:nvCxnSpPr>
          <p:cNvPr id="751" name="Google Shape;751;p42"/>
          <p:cNvCxnSpPr/>
          <p:nvPr/>
        </p:nvCxnSpPr>
        <p:spPr>
          <a:xfrm>
            <a:off x="6116278" y="2596836"/>
            <a:ext cx="0" cy="3657600"/>
          </a:xfrm>
          <a:prstGeom prst="straightConnector1">
            <a:avLst/>
          </a:prstGeom>
          <a:noFill/>
          <a:ln cap="flat" cmpd="dbl" w="101600">
            <a:solidFill>
              <a:srgbClr val="595959"/>
            </a:solidFill>
            <a:prstDash val="solid"/>
            <a:miter lim="800000"/>
            <a:headEnd len="sm" w="sm" type="none"/>
            <a:tailEnd len="sm" w="sm" type="none"/>
          </a:ln>
        </p:spPr>
      </p:cxnSp>
      <p:pic>
        <p:nvPicPr>
          <p:cNvPr id="752" name="Google Shape;752;p42"/>
          <p:cNvPicPr preferRelativeResize="0"/>
          <p:nvPr/>
        </p:nvPicPr>
        <p:blipFill rotWithShape="1">
          <a:blip r:embed="rId3">
            <a:alphaModFix/>
          </a:blip>
          <a:srcRect b="0" l="0" r="0" t="0"/>
          <a:stretch/>
        </p:blipFill>
        <p:spPr>
          <a:xfrm>
            <a:off x="2439482" y="2308735"/>
            <a:ext cx="7353592" cy="4549265"/>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56" name="Shape 756"/>
        <p:cNvGrpSpPr/>
        <p:nvPr/>
      </p:nvGrpSpPr>
      <p:grpSpPr>
        <a:xfrm>
          <a:off x="0" y="0"/>
          <a:ext cx="0" cy="0"/>
          <a:chOff x="0" y="0"/>
          <a:chExt cx="0" cy="0"/>
        </a:xfrm>
      </p:grpSpPr>
      <p:sp>
        <p:nvSpPr>
          <p:cNvPr id="757" name="Google Shape;757;g13b9b866df2_0_168"/>
          <p:cNvSpPr/>
          <p:nvPr/>
        </p:nvSpPr>
        <p:spPr>
          <a:xfrm>
            <a:off x="376650" y="205425"/>
            <a:ext cx="11438700" cy="1409700"/>
          </a:xfrm>
          <a:prstGeom prst="rect">
            <a:avLst/>
          </a:prstGeom>
          <a:solidFill>
            <a:schemeClr val="accent1"/>
          </a:solidFill>
          <a:ln cap="sq" cmpd="thinThick" w="127000">
            <a:solidFill>
              <a:srgbClr val="40404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758" name="Google Shape;758;g13b9b866df2_0_168"/>
          <p:cNvSpPr txBox="1"/>
          <p:nvPr>
            <p:ph type="title"/>
          </p:nvPr>
        </p:nvSpPr>
        <p:spPr>
          <a:xfrm>
            <a:off x="675451" y="321120"/>
            <a:ext cx="11139900" cy="9303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rgbClr val="FFFFFF"/>
              </a:buClr>
              <a:buSzPts val="5400"/>
              <a:buFont typeface="Calibri"/>
              <a:buNone/>
            </a:pPr>
            <a:r>
              <a:rPr lang="en-US" sz="5400">
                <a:solidFill>
                  <a:srgbClr val="FFFFFF"/>
                </a:solidFill>
              </a:rPr>
              <a:t>Farm Operating Revenue</a:t>
            </a:r>
            <a:endParaRPr/>
          </a:p>
        </p:txBody>
      </p:sp>
      <p:cxnSp>
        <p:nvCxnSpPr>
          <p:cNvPr id="759" name="Google Shape;759;g13b9b866df2_0_168"/>
          <p:cNvCxnSpPr/>
          <p:nvPr/>
        </p:nvCxnSpPr>
        <p:spPr>
          <a:xfrm>
            <a:off x="2230078" y="1522292"/>
            <a:ext cx="7772400" cy="0"/>
          </a:xfrm>
          <a:prstGeom prst="straightConnector1">
            <a:avLst/>
          </a:prstGeom>
          <a:noFill/>
          <a:ln cap="flat" cmpd="sng" w="22225">
            <a:solidFill>
              <a:srgbClr val="D9D9D9"/>
            </a:solidFill>
            <a:prstDash val="solid"/>
            <a:miter lim="800000"/>
            <a:headEnd len="sm" w="sm" type="none"/>
            <a:tailEnd len="sm" w="sm" type="none"/>
          </a:ln>
        </p:spPr>
      </p:cxnSp>
      <p:sp>
        <p:nvSpPr>
          <p:cNvPr id="760" name="Google Shape;760;g13b9b866df2_0_168"/>
          <p:cNvSpPr txBox="1"/>
          <p:nvPr/>
        </p:nvSpPr>
        <p:spPr>
          <a:xfrm>
            <a:off x="1194925" y="2282900"/>
            <a:ext cx="70440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761" name="Google Shape;761;g13b9b866df2_0_168"/>
          <p:cNvSpPr txBox="1"/>
          <p:nvPr/>
        </p:nvSpPr>
        <p:spPr>
          <a:xfrm>
            <a:off x="425100" y="1955350"/>
            <a:ext cx="11341800" cy="4417500"/>
          </a:xfrm>
          <a:prstGeom prst="rect">
            <a:avLst/>
          </a:prstGeom>
          <a:noFill/>
          <a:ln>
            <a:noFill/>
          </a:ln>
        </p:spPr>
        <p:txBody>
          <a:bodyPr anchorCtr="0" anchor="t" bIns="91425" lIns="91425" spcFirstLastPara="1" rIns="91425" wrap="square" tIns="91425">
            <a:spAutoFit/>
          </a:bodyPr>
          <a:lstStyle/>
          <a:p>
            <a:pPr indent="-387350" lvl="0" marL="457200" marR="0" rtl="0" algn="l">
              <a:lnSpc>
                <a:spcPct val="100000"/>
              </a:lnSpc>
              <a:spcBef>
                <a:spcPts val="0"/>
              </a:spcBef>
              <a:spcAft>
                <a:spcPts val="0"/>
              </a:spcAft>
              <a:buClr>
                <a:schemeClr val="dk1"/>
              </a:buClr>
              <a:buSzPts val="2500"/>
              <a:buFont typeface="Calibri"/>
              <a:buChar char="●"/>
            </a:pPr>
            <a:r>
              <a:rPr b="0" i="0" lang="en-US" sz="2500" u="none" cap="none" strike="noStrike">
                <a:solidFill>
                  <a:schemeClr val="dk1"/>
                </a:solidFill>
                <a:latin typeface="Calibri"/>
                <a:ea typeface="Calibri"/>
                <a:cs typeface="Calibri"/>
                <a:sym typeface="Calibri"/>
              </a:rPr>
              <a:t>Majority of farms in TLB had operating revenues under $25,000 for 2021 (57.3%)</a:t>
            </a:r>
            <a:endParaRPr b="0" i="0" sz="2500" u="none" cap="none" strike="noStrike">
              <a:solidFill>
                <a:schemeClr val="dk1"/>
              </a:solidFill>
              <a:latin typeface="Calibri"/>
              <a:ea typeface="Calibri"/>
              <a:cs typeface="Calibri"/>
              <a:sym typeface="Calibri"/>
            </a:endParaRPr>
          </a:p>
          <a:p>
            <a:pPr indent="-387350" lvl="0" marL="457200" marR="0" rtl="0" algn="l">
              <a:lnSpc>
                <a:spcPct val="100000"/>
              </a:lnSpc>
              <a:spcBef>
                <a:spcPts val="0"/>
              </a:spcBef>
              <a:spcAft>
                <a:spcPts val="0"/>
              </a:spcAft>
              <a:buClr>
                <a:schemeClr val="dk1"/>
              </a:buClr>
              <a:buSzPts val="2500"/>
              <a:buFont typeface="Calibri"/>
              <a:buChar char="●"/>
            </a:pPr>
            <a:r>
              <a:rPr b="0" i="0" lang="en-US" sz="2500" u="none" cap="none" strike="noStrike">
                <a:solidFill>
                  <a:schemeClr val="dk1"/>
                </a:solidFill>
                <a:latin typeface="Calibri"/>
                <a:ea typeface="Calibri"/>
                <a:cs typeface="Calibri"/>
                <a:sym typeface="Calibri"/>
              </a:rPr>
              <a:t>Only 10% of farms in TLB had operating revenues over $250,000 for 2021. 131 were in KL, 44 in Trent Hills and 25 each in Stirling-Rawdon and Rideau Lakes. Less than 20 in all other TLB CCS. </a:t>
            </a:r>
            <a:endParaRPr b="0" i="0" sz="2500" u="none" cap="none" strike="noStrike">
              <a:solidFill>
                <a:schemeClr val="dk1"/>
              </a:solidFill>
              <a:latin typeface="Calibri"/>
              <a:ea typeface="Calibri"/>
              <a:cs typeface="Calibri"/>
              <a:sym typeface="Calibri"/>
            </a:endParaRPr>
          </a:p>
          <a:p>
            <a:pPr indent="-387350" lvl="0" marL="457200" marR="0" rtl="0" algn="l">
              <a:lnSpc>
                <a:spcPct val="100000"/>
              </a:lnSpc>
              <a:spcBef>
                <a:spcPts val="0"/>
              </a:spcBef>
              <a:spcAft>
                <a:spcPts val="0"/>
              </a:spcAft>
              <a:buClr>
                <a:schemeClr val="dk1"/>
              </a:buClr>
              <a:buSzPts val="2500"/>
              <a:buFont typeface="Calibri"/>
              <a:buChar char="●"/>
            </a:pPr>
            <a:r>
              <a:rPr b="0" i="0" lang="en-US" sz="2500" u="none" cap="none" strike="noStrike">
                <a:solidFill>
                  <a:schemeClr val="dk1"/>
                </a:solidFill>
                <a:latin typeface="Calibri"/>
                <a:ea typeface="Calibri"/>
                <a:cs typeface="Calibri"/>
                <a:sym typeface="Calibri"/>
              </a:rPr>
              <a:t>16 of 36 TLB CCS had none of these high operating revenue farms. 14 of those CCS had less than 5 farms with operating revenues over $50,000 for 2021</a:t>
            </a:r>
            <a:endParaRPr b="0" i="0" sz="2500" u="none" cap="none" strike="noStrike">
              <a:solidFill>
                <a:schemeClr val="dk1"/>
              </a:solidFill>
              <a:latin typeface="Calibri"/>
              <a:ea typeface="Calibri"/>
              <a:cs typeface="Calibri"/>
              <a:sym typeface="Calibri"/>
            </a:endParaRPr>
          </a:p>
          <a:p>
            <a:pPr indent="-387350" lvl="0" marL="457200" marR="0" rtl="0" algn="l">
              <a:lnSpc>
                <a:spcPct val="100000"/>
              </a:lnSpc>
              <a:spcBef>
                <a:spcPts val="0"/>
              </a:spcBef>
              <a:spcAft>
                <a:spcPts val="0"/>
              </a:spcAft>
              <a:buClr>
                <a:schemeClr val="dk1"/>
              </a:buClr>
              <a:buSzPts val="2500"/>
              <a:buFont typeface="Calibri"/>
              <a:buChar char="●"/>
            </a:pPr>
            <a:r>
              <a:rPr b="0" i="0" lang="en-US" sz="2500" u="none" cap="none" strike="noStrike">
                <a:solidFill>
                  <a:schemeClr val="dk1"/>
                </a:solidFill>
                <a:latin typeface="Calibri"/>
                <a:ea typeface="Calibri"/>
                <a:cs typeface="Calibri"/>
                <a:sym typeface="Calibri"/>
              </a:rPr>
              <a:t>Proportionally, TLB has many more farms with operating revenues between $1 and $25,000, while the rest of ONT has more farms with operating revenues over $100,000 (2021)</a:t>
            </a:r>
            <a:endParaRPr b="0" i="0" sz="25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500"/>
              <a:buFont typeface="Arial"/>
              <a:buNone/>
            </a:pPr>
            <a:r>
              <a:t/>
            </a:r>
            <a:endParaRPr b="0" i="0" sz="2500" u="none" cap="none" strike="noStrike">
              <a:solidFill>
                <a:schemeClr val="dk1"/>
              </a:solidFill>
              <a:latin typeface="Calibri"/>
              <a:ea typeface="Calibri"/>
              <a:cs typeface="Calibri"/>
              <a:sym typeface="Calibri"/>
            </a:endParaRPr>
          </a:p>
          <a:p>
            <a:pPr indent="0" lvl="0" marL="457200" marR="0" rtl="0" algn="l">
              <a:lnSpc>
                <a:spcPct val="100000"/>
              </a:lnSpc>
              <a:spcBef>
                <a:spcPts val="0"/>
              </a:spcBef>
              <a:spcAft>
                <a:spcPts val="0"/>
              </a:spcAft>
              <a:buClr>
                <a:srgbClr val="000000"/>
              </a:buClr>
              <a:buSzPts val="2500"/>
              <a:buFont typeface="Arial"/>
              <a:buNone/>
            </a:pPr>
            <a:r>
              <a:t/>
            </a:r>
            <a:endParaRPr b="0" i="0" sz="2500" u="none" cap="none" strike="noStrike">
              <a:solidFill>
                <a:schemeClr val="dk1"/>
              </a:solidFill>
              <a:latin typeface="Calibri"/>
              <a:ea typeface="Calibri"/>
              <a:cs typeface="Calibri"/>
              <a:sym typeface="Calibri"/>
            </a:endParaRPr>
          </a:p>
        </p:txBody>
      </p: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65" name="Shape 765"/>
        <p:cNvGrpSpPr/>
        <p:nvPr/>
      </p:nvGrpSpPr>
      <p:grpSpPr>
        <a:xfrm>
          <a:off x="0" y="0"/>
          <a:ext cx="0" cy="0"/>
          <a:chOff x="0" y="0"/>
          <a:chExt cx="0" cy="0"/>
        </a:xfrm>
      </p:grpSpPr>
      <p:sp>
        <p:nvSpPr>
          <p:cNvPr id="766" name="Google Shape;766;p43"/>
          <p:cNvSpPr/>
          <p:nvPr/>
        </p:nvSpPr>
        <p:spPr>
          <a:xfrm>
            <a:off x="396882" y="280374"/>
            <a:ext cx="11438793" cy="1844256"/>
          </a:xfrm>
          <a:prstGeom prst="rect">
            <a:avLst/>
          </a:prstGeom>
          <a:solidFill>
            <a:srgbClr val="404040"/>
          </a:solidFill>
          <a:ln cap="sq" cmpd="thinThick" w="127000">
            <a:solidFill>
              <a:srgbClr val="40404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767" name="Google Shape;767;p43"/>
          <p:cNvSpPr txBox="1"/>
          <p:nvPr>
            <p:ph type="title"/>
          </p:nvPr>
        </p:nvSpPr>
        <p:spPr>
          <a:xfrm>
            <a:off x="546351" y="433545"/>
            <a:ext cx="11139854" cy="930447"/>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rgbClr val="FFFFFF"/>
              </a:buClr>
              <a:buSzPts val="5400"/>
              <a:buFont typeface="Calibri"/>
              <a:buNone/>
            </a:pPr>
            <a:r>
              <a:rPr lang="en-US" sz="5400">
                <a:solidFill>
                  <a:srgbClr val="FFFFFF"/>
                </a:solidFill>
              </a:rPr>
              <a:t>Farm Operating Expenses</a:t>
            </a:r>
            <a:endParaRPr/>
          </a:p>
        </p:txBody>
      </p:sp>
      <p:cxnSp>
        <p:nvCxnSpPr>
          <p:cNvPr id="768" name="Google Shape;768;p43"/>
          <p:cNvCxnSpPr/>
          <p:nvPr/>
        </p:nvCxnSpPr>
        <p:spPr>
          <a:xfrm>
            <a:off x="2230078" y="1522292"/>
            <a:ext cx="7772400" cy="0"/>
          </a:xfrm>
          <a:prstGeom prst="straightConnector1">
            <a:avLst/>
          </a:prstGeom>
          <a:noFill/>
          <a:ln cap="flat" cmpd="sng" w="22225">
            <a:solidFill>
              <a:srgbClr val="D9D9D9"/>
            </a:solidFill>
            <a:prstDash val="solid"/>
            <a:miter lim="800000"/>
            <a:headEnd len="sm" w="sm" type="none"/>
            <a:tailEnd len="sm" w="sm" type="none"/>
          </a:ln>
        </p:spPr>
      </p:cxnSp>
      <p:pic>
        <p:nvPicPr>
          <p:cNvPr id="769" name="Google Shape;769;p43"/>
          <p:cNvPicPr preferRelativeResize="0"/>
          <p:nvPr/>
        </p:nvPicPr>
        <p:blipFill rotWithShape="1">
          <a:blip r:embed="rId3">
            <a:alphaModFix/>
          </a:blip>
          <a:srcRect b="0" l="0" r="0" t="0"/>
          <a:stretch/>
        </p:blipFill>
        <p:spPr>
          <a:xfrm>
            <a:off x="331567" y="2741122"/>
            <a:ext cx="5455917" cy="3369028"/>
          </a:xfrm>
          <a:prstGeom prst="rect">
            <a:avLst/>
          </a:prstGeom>
          <a:noFill/>
          <a:ln>
            <a:noFill/>
          </a:ln>
        </p:spPr>
      </p:pic>
      <p:cxnSp>
        <p:nvCxnSpPr>
          <p:cNvPr id="770" name="Google Shape;770;p43"/>
          <p:cNvCxnSpPr/>
          <p:nvPr/>
        </p:nvCxnSpPr>
        <p:spPr>
          <a:xfrm>
            <a:off x="6116278" y="2596836"/>
            <a:ext cx="0" cy="3657600"/>
          </a:xfrm>
          <a:prstGeom prst="straightConnector1">
            <a:avLst/>
          </a:prstGeom>
          <a:noFill/>
          <a:ln cap="flat" cmpd="dbl" w="101600">
            <a:solidFill>
              <a:srgbClr val="595959"/>
            </a:solidFill>
            <a:prstDash val="solid"/>
            <a:miter lim="800000"/>
            <a:headEnd len="sm" w="sm" type="none"/>
            <a:tailEnd len="sm" w="sm" type="none"/>
          </a:ln>
        </p:spPr>
      </p:cxnSp>
      <p:pic>
        <p:nvPicPr>
          <p:cNvPr id="771" name="Google Shape;771;p43"/>
          <p:cNvPicPr preferRelativeResize="0"/>
          <p:nvPr/>
        </p:nvPicPr>
        <p:blipFill rotWithShape="1">
          <a:blip r:embed="rId4">
            <a:alphaModFix/>
          </a:blip>
          <a:srcRect b="0" l="0" r="0" t="0"/>
          <a:stretch/>
        </p:blipFill>
        <p:spPr>
          <a:xfrm>
            <a:off x="6445073" y="3007687"/>
            <a:ext cx="5455917" cy="2835898"/>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75" name="Shape 775"/>
        <p:cNvGrpSpPr/>
        <p:nvPr/>
      </p:nvGrpSpPr>
      <p:grpSpPr>
        <a:xfrm>
          <a:off x="0" y="0"/>
          <a:ext cx="0" cy="0"/>
          <a:chOff x="0" y="0"/>
          <a:chExt cx="0" cy="0"/>
        </a:xfrm>
      </p:grpSpPr>
      <p:sp>
        <p:nvSpPr>
          <p:cNvPr id="776" name="Google Shape;776;g13a989b37bf_0_1"/>
          <p:cNvSpPr/>
          <p:nvPr/>
        </p:nvSpPr>
        <p:spPr>
          <a:xfrm>
            <a:off x="396882" y="280374"/>
            <a:ext cx="11438700" cy="1844400"/>
          </a:xfrm>
          <a:prstGeom prst="rect">
            <a:avLst/>
          </a:prstGeom>
          <a:solidFill>
            <a:srgbClr val="404040"/>
          </a:solidFill>
          <a:ln cap="sq" cmpd="thinThick" w="127000">
            <a:solidFill>
              <a:srgbClr val="40404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777" name="Google Shape;777;g13a989b37bf_0_1"/>
          <p:cNvSpPr txBox="1"/>
          <p:nvPr>
            <p:ph type="title"/>
          </p:nvPr>
        </p:nvSpPr>
        <p:spPr>
          <a:xfrm>
            <a:off x="546351" y="433545"/>
            <a:ext cx="11139900" cy="9303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rgbClr val="FFFFFF"/>
              </a:buClr>
              <a:buSzPts val="5400"/>
              <a:buFont typeface="Calibri"/>
              <a:buNone/>
            </a:pPr>
            <a:r>
              <a:rPr lang="en-US" sz="5400">
                <a:solidFill>
                  <a:srgbClr val="FFFFFF"/>
                </a:solidFill>
              </a:rPr>
              <a:t>Farm Operating Expenses</a:t>
            </a:r>
            <a:endParaRPr/>
          </a:p>
        </p:txBody>
      </p:sp>
      <p:cxnSp>
        <p:nvCxnSpPr>
          <p:cNvPr id="778" name="Google Shape;778;g13a989b37bf_0_1"/>
          <p:cNvCxnSpPr/>
          <p:nvPr/>
        </p:nvCxnSpPr>
        <p:spPr>
          <a:xfrm>
            <a:off x="2230078" y="1522292"/>
            <a:ext cx="7772400" cy="0"/>
          </a:xfrm>
          <a:prstGeom prst="straightConnector1">
            <a:avLst/>
          </a:prstGeom>
          <a:noFill/>
          <a:ln cap="flat" cmpd="sng" w="22225">
            <a:solidFill>
              <a:srgbClr val="D9D9D9"/>
            </a:solidFill>
            <a:prstDash val="solid"/>
            <a:miter lim="800000"/>
            <a:headEnd len="sm" w="sm" type="none"/>
            <a:tailEnd len="sm" w="sm" type="none"/>
          </a:ln>
        </p:spPr>
      </p:cxnSp>
      <p:cxnSp>
        <p:nvCxnSpPr>
          <p:cNvPr id="779" name="Google Shape;779;g13a989b37bf_0_1"/>
          <p:cNvCxnSpPr/>
          <p:nvPr/>
        </p:nvCxnSpPr>
        <p:spPr>
          <a:xfrm>
            <a:off x="6116278" y="2596836"/>
            <a:ext cx="0" cy="3657600"/>
          </a:xfrm>
          <a:prstGeom prst="straightConnector1">
            <a:avLst/>
          </a:prstGeom>
          <a:noFill/>
          <a:ln cap="flat" cmpd="dbl" w="101600">
            <a:solidFill>
              <a:srgbClr val="595959"/>
            </a:solidFill>
            <a:prstDash val="solid"/>
            <a:miter lim="800000"/>
            <a:headEnd len="sm" w="sm" type="none"/>
            <a:tailEnd len="sm" w="sm" type="none"/>
          </a:ln>
        </p:spPr>
      </p:cxnSp>
      <p:pic>
        <p:nvPicPr>
          <p:cNvPr id="780" name="Google Shape;780;g13a989b37bf_0_1"/>
          <p:cNvPicPr preferRelativeResize="0"/>
          <p:nvPr/>
        </p:nvPicPr>
        <p:blipFill rotWithShape="1">
          <a:blip r:embed="rId3">
            <a:alphaModFix/>
          </a:blip>
          <a:srcRect b="0" l="0" r="0" t="0"/>
          <a:stretch/>
        </p:blipFill>
        <p:spPr>
          <a:xfrm>
            <a:off x="109800" y="2417325"/>
            <a:ext cx="5666925" cy="3499326"/>
          </a:xfrm>
          <a:prstGeom prst="rect">
            <a:avLst/>
          </a:prstGeom>
          <a:noFill/>
          <a:ln>
            <a:noFill/>
          </a:ln>
        </p:spPr>
      </p:pic>
      <p:pic>
        <p:nvPicPr>
          <p:cNvPr id="781" name="Google Shape;781;g13a989b37bf_0_1" title="Chart"/>
          <p:cNvPicPr preferRelativeResize="0"/>
          <p:nvPr/>
        </p:nvPicPr>
        <p:blipFill rotWithShape="1">
          <a:blip r:embed="rId4">
            <a:alphaModFix/>
          </a:blip>
          <a:srcRect b="0" l="0" r="0" t="0"/>
          <a:stretch/>
        </p:blipFill>
        <p:spPr>
          <a:xfrm>
            <a:off x="6241625" y="3055312"/>
            <a:ext cx="5868700" cy="2740625"/>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85" name="Shape 785"/>
        <p:cNvGrpSpPr/>
        <p:nvPr/>
      </p:nvGrpSpPr>
      <p:grpSpPr>
        <a:xfrm>
          <a:off x="0" y="0"/>
          <a:ext cx="0" cy="0"/>
          <a:chOff x="0" y="0"/>
          <a:chExt cx="0" cy="0"/>
        </a:xfrm>
      </p:grpSpPr>
      <p:sp>
        <p:nvSpPr>
          <p:cNvPr id="786" name="Google Shape;786;g13b9b866df2_0_160"/>
          <p:cNvSpPr/>
          <p:nvPr/>
        </p:nvSpPr>
        <p:spPr>
          <a:xfrm>
            <a:off x="376650" y="205425"/>
            <a:ext cx="11438700" cy="1409700"/>
          </a:xfrm>
          <a:prstGeom prst="rect">
            <a:avLst/>
          </a:prstGeom>
          <a:solidFill>
            <a:schemeClr val="accent1"/>
          </a:solidFill>
          <a:ln cap="sq" cmpd="thinThick" w="127000">
            <a:solidFill>
              <a:srgbClr val="40404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787" name="Google Shape;787;g13b9b866df2_0_160"/>
          <p:cNvSpPr txBox="1"/>
          <p:nvPr>
            <p:ph type="title"/>
          </p:nvPr>
        </p:nvSpPr>
        <p:spPr>
          <a:xfrm>
            <a:off x="675451" y="321120"/>
            <a:ext cx="11139900" cy="9303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rgbClr val="FFFFFF"/>
              </a:buClr>
              <a:buSzPts val="5400"/>
              <a:buFont typeface="Calibri"/>
              <a:buNone/>
            </a:pPr>
            <a:r>
              <a:rPr lang="en-US" sz="5400">
                <a:solidFill>
                  <a:srgbClr val="FFFFFF"/>
                </a:solidFill>
              </a:rPr>
              <a:t>Farm Operating Expenses</a:t>
            </a:r>
            <a:endParaRPr/>
          </a:p>
        </p:txBody>
      </p:sp>
      <p:cxnSp>
        <p:nvCxnSpPr>
          <p:cNvPr id="788" name="Google Shape;788;g13b9b866df2_0_160"/>
          <p:cNvCxnSpPr/>
          <p:nvPr/>
        </p:nvCxnSpPr>
        <p:spPr>
          <a:xfrm>
            <a:off x="2230078" y="1522292"/>
            <a:ext cx="7772400" cy="0"/>
          </a:xfrm>
          <a:prstGeom prst="straightConnector1">
            <a:avLst/>
          </a:prstGeom>
          <a:noFill/>
          <a:ln cap="flat" cmpd="sng" w="22225">
            <a:solidFill>
              <a:srgbClr val="D9D9D9"/>
            </a:solidFill>
            <a:prstDash val="solid"/>
            <a:miter lim="800000"/>
            <a:headEnd len="sm" w="sm" type="none"/>
            <a:tailEnd len="sm" w="sm" type="none"/>
          </a:ln>
        </p:spPr>
      </p:cxnSp>
      <p:sp>
        <p:nvSpPr>
          <p:cNvPr id="789" name="Google Shape;789;g13b9b866df2_0_160"/>
          <p:cNvSpPr txBox="1"/>
          <p:nvPr/>
        </p:nvSpPr>
        <p:spPr>
          <a:xfrm>
            <a:off x="1194925" y="2282900"/>
            <a:ext cx="70440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790" name="Google Shape;790;g13b9b866df2_0_160"/>
          <p:cNvSpPr txBox="1"/>
          <p:nvPr/>
        </p:nvSpPr>
        <p:spPr>
          <a:xfrm>
            <a:off x="133350" y="1522300"/>
            <a:ext cx="11925300" cy="6341700"/>
          </a:xfrm>
          <a:prstGeom prst="rect">
            <a:avLst/>
          </a:prstGeom>
          <a:noFill/>
          <a:ln>
            <a:noFill/>
          </a:ln>
        </p:spPr>
        <p:txBody>
          <a:bodyPr anchorCtr="0" anchor="t" bIns="91425" lIns="91425" spcFirstLastPara="1" rIns="91425" wrap="square" tIns="91425">
            <a:spAutoFit/>
          </a:bodyPr>
          <a:lstStyle/>
          <a:p>
            <a:pPr indent="-387350" lvl="0" marL="457200" marR="0" rtl="0" algn="l">
              <a:lnSpc>
                <a:spcPct val="100000"/>
              </a:lnSpc>
              <a:spcBef>
                <a:spcPts val="0"/>
              </a:spcBef>
              <a:spcAft>
                <a:spcPts val="0"/>
              </a:spcAft>
              <a:buClr>
                <a:schemeClr val="dk1"/>
              </a:buClr>
              <a:buSzPts val="2500"/>
              <a:buFont typeface="Calibri"/>
              <a:buChar char="●"/>
            </a:pPr>
            <a:r>
              <a:rPr b="0" i="0" lang="en-US" sz="2500" u="none" cap="none" strike="noStrike">
                <a:solidFill>
                  <a:schemeClr val="dk1"/>
                </a:solidFill>
                <a:latin typeface="Calibri"/>
                <a:ea typeface="Calibri"/>
                <a:cs typeface="Calibri"/>
                <a:sym typeface="Calibri"/>
              </a:rPr>
              <a:t>Farm operating expenses in TLB are, on average, much lower than farm operating expenses for Ontario, or Canada at large: on average, TLB farms are spending over $238,000 less a year for operating expenses than farms in Ontario overall (2021), and that gap has been growing exponentially</a:t>
            </a:r>
            <a:endParaRPr b="0" i="0" sz="2500" u="none" cap="none" strike="noStrike">
              <a:solidFill>
                <a:schemeClr val="dk1"/>
              </a:solidFill>
              <a:latin typeface="Calibri"/>
              <a:ea typeface="Calibri"/>
              <a:cs typeface="Calibri"/>
              <a:sym typeface="Calibri"/>
            </a:endParaRPr>
          </a:p>
          <a:p>
            <a:pPr indent="-387350" lvl="0" marL="457200" marR="0" rtl="0" algn="l">
              <a:lnSpc>
                <a:spcPct val="100000"/>
              </a:lnSpc>
              <a:spcBef>
                <a:spcPts val="0"/>
              </a:spcBef>
              <a:spcAft>
                <a:spcPts val="0"/>
              </a:spcAft>
              <a:buClr>
                <a:schemeClr val="dk1"/>
              </a:buClr>
              <a:buSzPts val="2500"/>
              <a:buFont typeface="Calibri"/>
              <a:buChar char="●"/>
            </a:pPr>
            <a:r>
              <a:rPr b="0" i="0" lang="en-US" sz="2500" u="none" cap="none" strike="noStrike">
                <a:solidFill>
                  <a:schemeClr val="dk1"/>
                </a:solidFill>
                <a:latin typeface="Calibri"/>
                <a:ea typeface="Calibri"/>
                <a:cs typeface="Calibri"/>
                <a:sym typeface="Calibri"/>
              </a:rPr>
              <a:t>7.92% of Ontario farms reporting expenses were in TLB as of 2021, and despite this, TLB accounted for only 2.57% of Ontario’s farm operating expense spending</a:t>
            </a:r>
            <a:endParaRPr b="0" i="0" sz="2500" u="none" cap="none" strike="noStrike">
              <a:solidFill>
                <a:schemeClr val="dk1"/>
              </a:solidFill>
              <a:latin typeface="Calibri"/>
              <a:ea typeface="Calibri"/>
              <a:cs typeface="Calibri"/>
              <a:sym typeface="Calibri"/>
            </a:endParaRPr>
          </a:p>
          <a:p>
            <a:pPr indent="-387350" lvl="0" marL="457200" marR="0" rtl="0" algn="l">
              <a:lnSpc>
                <a:spcPct val="100000"/>
              </a:lnSpc>
              <a:spcBef>
                <a:spcPts val="0"/>
              </a:spcBef>
              <a:spcAft>
                <a:spcPts val="0"/>
              </a:spcAft>
              <a:buClr>
                <a:schemeClr val="dk1"/>
              </a:buClr>
              <a:buSzPts val="2500"/>
              <a:buFont typeface="Calibri"/>
              <a:buChar char="●"/>
            </a:pPr>
            <a:r>
              <a:rPr b="0" i="0" lang="en-US" sz="2500" u="none" cap="none" strike="noStrike">
                <a:solidFill>
                  <a:schemeClr val="dk1"/>
                </a:solidFill>
                <a:latin typeface="Calibri"/>
                <a:ea typeface="Calibri"/>
                <a:cs typeface="Calibri"/>
                <a:sym typeface="Calibri"/>
              </a:rPr>
              <a:t>Between 2006-2021, average operating expense for farms in Ontario grew nearly $126,000 more than growth in average operating expense for TLB farms</a:t>
            </a:r>
            <a:endParaRPr b="0" i="0" sz="2500" u="none" cap="none" strike="noStrike">
              <a:solidFill>
                <a:schemeClr val="dk1"/>
              </a:solidFill>
              <a:latin typeface="Calibri"/>
              <a:ea typeface="Calibri"/>
              <a:cs typeface="Calibri"/>
              <a:sym typeface="Calibri"/>
            </a:endParaRPr>
          </a:p>
          <a:p>
            <a:pPr indent="-387350" lvl="0" marL="457200" marR="0" rtl="0" algn="l">
              <a:lnSpc>
                <a:spcPct val="100000"/>
              </a:lnSpc>
              <a:spcBef>
                <a:spcPts val="0"/>
              </a:spcBef>
              <a:spcAft>
                <a:spcPts val="0"/>
              </a:spcAft>
              <a:buClr>
                <a:schemeClr val="dk1"/>
              </a:buClr>
              <a:buSzPts val="2500"/>
              <a:buFont typeface="Calibri"/>
              <a:buChar char="●"/>
            </a:pPr>
            <a:r>
              <a:rPr b="0" i="0" lang="en-US" sz="2500" u="none" cap="none" strike="noStrike">
                <a:solidFill>
                  <a:schemeClr val="dk1"/>
                </a:solidFill>
                <a:latin typeface="Calibri"/>
                <a:ea typeface="Calibri"/>
                <a:cs typeface="Calibri"/>
                <a:sym typeface="Calibri"/>
              </a:rPr>
              <a:t>The TLB region with the highest average farm operating expense is Asphodel-Norwood, at just under $180,000 in 2016, and over $187,000 in 2021 (4 CCS &lt;$25,000 in 2021)</a:t>
            </a:r>
            <a:endParaRPr b="0" i="0" sz="2500" u="none" cap="none" strike="noStrike">
              <a:solidFill>
                <a:schemeClr val="dk1"/>
              </a:solidFill>
              <a:latin typeface="Calibri"/>
              <a:ea typeface="Calibri"/>
              <a:cs typeface="Calibri"/>
              <a:sym typeface="Calibri"/>
            </a:endParaRPr>
          </a:p>
          <a:p>
            <a:pPr indent="-387350" lvl="0" marL="457200" marR="0" rtl="0" algn="l">
              <a:lnSpc>
                <a:spcPct val="100000"/>
              </a:lnSpc>
              <a:spcBef>
                <a:spcPts val="0"/>
              </a:spcBef>
              <a:spcAft>
                <a:spcPts val="0"/>
              </a:spcAft>
              <a:buClr>
                <a:schemeClr val="dk1"/>
              </a:buClr>
              <a:buSzPts val="2500"/>
              <a:buFont typeface="Calibri"/>
              <a:buChar char="●"/>
            </a:pPr>
            <a:r>
              <a:rPr b="0" i="0" lang="en-US" sz="2500" u="none" cap="none" strike="noStrike">
                <a:solidFill>
                  <a:schemeClr val="dk1"/>
                </a:solidFill>
                <a:latin typeface="Calibri"/>
                <a:ea typeface="Calibri"/>
                <a:cs typeface="Calibri"/>
                <a:sym typeface="Calibri"/>
              </a:rPr>
              <a:t>Stirling-Rawdon, Centre Hastings, Tweed, Kawartha Lakes, Muskoka Lakes and Stone Mills were the other TLB region w/avg farm op expenses &gt;$150,000 in 2021</a:t>
            </a:r>
            <a:endParaRPr b="0" i="0" sz="2500" u="none" cap="none" strike="noStrike">
              <a:solidFill>
                <a:schemeClr val="dk1"/>
              </a:solidFill>
              <a:latin typeface="Calibri"/>
              <a:ea typeface="Calibri"/>
              <a:cs typeface="Calibri"/>
              <a:sym typeface="Calibri"/>
            </a:endParaRPr>
          </a:p>
          <a:p>
            <a:pPr indent="-387350" lvl="0" marL="457200" marR="0" rtl="0" algn="l">
              <a:lnSpc>
                <a:spcPct val="100000"/>
              </a:lnSpc>
              <a:spcBef>
                <a:spcPts val="0"/>
              </a:spcBef>
              <a:spcAft>
                <a:spcPts val="0"/>
              </a:spcAft>
              <a:buClr>
                <a:schemeClr val="dk1"/>
              </a:buClr>
              <a:buSzPts val="2500"/>
              <a:buFont typeface="Calibri"/>
              <a:buChar char="●"/>
            </a:pPr>
            <a:r>
              <a:rPr b="0" i="0" lang="en-US" sz="2500" u="none" cap="none" strike="noStrike">
                <a:solidFill>
                  <a:schemeClr val="dk1"/>
                </a:solidFill>
                <a:latin typeface="Calibri"/>
                <a:ea typeface="Calibri"/>
                <a:cs typeface="Calibri"/>
                <a:sym typeface="Calibri"/>
              </a:rPr>
              <a:t>Regions w/expenses per acre of $560 or more in 2021: Asp-Norwood, Muskoka Lakes, Stirling-Rawdon, C. Hastings, Trent Hills, Selwyn, KL, Stone Mills and Ad. Highlands.</a:t>
            </a:r>
            <a:endParaRPr b="0" i="0" sz="25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500"/>
              <a:buFont typeface="Arial"/>
              <a:buNone/>
            </a:pPr>
            <a:r>
              <a:t/>
            </a:r>
            <a:endParaRPr b="0" i="0" sz="2500" u="none" cap="none" strike="noStrike">
              <a:solidFill>
                <a:schemeClr val="dk1"/>
              </a:solidFill>
              <a:latin typeface="Calibri"/>
              <a:ea typeface="Calibri"/>
              <a:cs typeface="Calibri"/>
              <a:sym typeface="Calibri"/>
            </a:endParaRPr>
          </a:p>
          <a:p>
            <a:pPr indent="0" lvl="0" marL="457200" marR="0" rtl="0" algn="l">
              <a:lnSpc>
                <a:spcPct val="100000"/>
              </a:lnSpc>
              <a:spcBef>
                <a:spcPts val="0"/>
              </a:spcBef>
              <a:spcAft>
                <a:spcPts val="0"/>
              </a:spcAft>
              <a:buClr>
                <a:srgbClr val="000000"/>
              </a:buClr>
              <a:buSzPts val="2500"/>
              <a:buFont typeface="Arial"/>
              <a:buNone/>
            </a:pPr>
            <a:r>
              <a:t/>
            </a:r>
            <a:endParaRPr b="0" i="0" sz="2500" u="none" cap="none" strike="noStrike">
              <a:solidFill>
                <a:schemeClr val="dk1"/>
              </a:solidFill>
              <a:latin typeface="Calibri"/>
              <a:ea typeface="Calibri"/>
              <a:cs typeface="Calibri"/>
              <a:sym typeface="Calibri"/>
            </a:endParaRPr>
          </a:p>
        </p:txBody>
      </p:sp>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94" name="Shape 794"/>
        <p:cNvGrpSpPr/>
        <p:nvPr/>
      </p:nvGrpSpPr>
      <p:grpSpPr>
        <a:xfrm>
          <a:off x="0" y="0"/>
          <a:ext cx="0" cy="0"/>
          <a:chOff x="0" y="0"/>
          <a:chExt cx="0" cy="0"/>
        </a:xfrm>
      </p:grpSpPr>
      <p:sp>
        <p:nvSpPr>
          <p:cNvPr id="795" name="Google Shape;795;p45"/>
          <p:cNvSpPr/>
          <p:nvPr/>
        </p:nvSpPr>
        <p:spPr>
          <a:xfrm>
            <a:off x="378068" y="343486"/>
            <a:ext cx="11438793" cy="1844256"/>
          </a:xfrm>
          <a:prstGeom prst="rect">
            <a:avLst/>
          </a:prstGeom>
          <a:solidFill>
            <a:srgbClr val="404040"/>
          </a:solidFill>
          <a:ln cap="sq" cmpd="thinThick" w="127000">
            <a:solidFill>
              <a:srgbClr val="40404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796" name="Google Shape;796;p45"/>
          <p:cNvSpPr txBox="1"/>
          <p:nvPr>
            <p:ph type="title"/>
          </p:nvPr>
        </p:nvSpPr>
        <p:spPr>
          <a:xfrm>
            <a:off x="526073" y="466578"/>
            <a:ext cx="11139854" cy="930447"/>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rgbClr val="FFFFFF"/>
              </a:buClr>
              <a:buSzPts val="5400"/>
              <a:buFont typeface="Calibri"/>
              <a:buNone/>
            </a:pPr>
            <a:r>
              <a:rPr lang="en-US" sz="5400">
                <a:solidFill>
                  <a:srgbClr val="FFFFFF"/>
                </a:solidFill>
                <a:latin typeface="Calibri"/>
                <a:ea typeface="Calibri"/>
                <a:cs typeface="Calibri"/>
                <a:sym typeface="Calibri"/>
              </a:rPr>
              <a:t>Total Area of Farms</a:t>
            </a:r>
            <a:endParaRPr sz="5400">
              <a:solidFill>
                <a:srgbClr val="FFFFFF"/>
              </a:solidFill>
              <a:latin typeface="Calibri"/>
              <a:ea typeface="Calibri"/>
              <a:cs typeface="Calibri"/>
              <a:sym typeface="Calibri"/>
            </a:endParaRPr>
          </a:p>
        </p:txBody>
      </p:sp>
      <p:cxnSp>
        <p:nvCxnSpPr>
          <p:cNvPr id="797" name="Google Shape;797;p45"/>
          <p:cNvCxnSpPr/>
          <p:nvPr/>
        </p:nvCxnSpPr>
        <p:spPr>
          <a:xfrm>
            <a:off x="2209800" y="1448631"/>
            <a:ext cx="7772400" cy="0"/>
          </a:xfrm>
          <a:prstGeom prst="straightConnector1">
            <a:avLst/>
          </a:prstGeom>
          <a:noFill/>
          <a:ln cap="flat" cmpd="sng" w="22225">
            <a:solidFill>
              <a:srgbClr val="D9D9D9"/>
            </a:solidFill>
            <a:prstDash val="solid"/>
            <a:miter lim="800000"/>
            <a:headEnd len="sm" w="sm" type="none"/>
            <a:tailEnd len="sm" w="sm" type="none"/>
          </a:ln>
        </p:spPr>
      </p:cxnSp>
      <p:pic>
        <p:nvPicPr>
          <p:cNvPr id="798" name="Google Shape;798;p45"/>
          <p:cNvPicPr preferRelativeResize="0"/>
          <p:nvPr/>
        </p:nvPicPr>
        <p:blipFill rotWithShape="1">
          <a:blip r:embed="rId3">
            <a:alphaModFix/>
          </a:blip>
          <a:srcRect b="0" l="0" r="0" t="0"/>
          <a:stretch/>
        </p:blipFill>
        <p:spPr>
          <a:xfrm>
            <a:off x="1663824" y="2387109"/>
            <a:ext cx="8864352" cy="4566300"/>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02" name="Shape 802"/>
        <p:cNvGrpSpPr/>
        <p:nvPr/>
      </p:nvGrpSpPr>
      <p:grpSpPr>
        <a:xfrm>
          <a:off x="0" y="0"/>
          <a:ext cx="0" cy="0"/>
          <a:chOff x="0" y="0"/>
          <a:chExt cx="0" cy="0"/>
        </a:xfrm>
      </p:grpSpPr>
      <p:sp>
        <p:nvSpPr>
          <p:cNvPr id="803" name="Google Shape;803;g13b9b866df2_0_152"/>
          <p:cNvSpPr/>
          <p:nvPr/>
        </p:nvSpPr>
        <p:spPr>
          <a:xfrm>
            <a:off x="376650" y="205425"/>
            <a:ext cx="11438700" cy="1409700"/>
          </a:xfrm>
          <a:prstGeom prst="rect">
            <a:avLst/>
          </a:prstGeom>
          <a:solidFill>
            <a:schemeClr val="accent1"/>
          </a:solidFill>
          <a:ln cap="sq" cmpd="thinThick" w="127000">
            <a:solidFill>
              <a:srgbClr val="40404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804" name="Google Shape;804;g13b9b866df2_0_152"/>
          <p:cNvSpPr txBox="1"/>
          <p:nvPr>
            <p:ph type="title"/>
          </p:nvPr>
        </p:nvSpPr>
        <p:spPr>
          <a:xfrm>
            <a:off x="675451" y="321120"/>
            <a:ext cx="11139900" cy="9303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rgbClr val="FFFFFF"/>
              </a:buClr>
              <a:buSzPts val="5400"/>
              <a:buFont typeface="Calibri"/>
              <a:buNone/>
            </a:pPr>
            <a:r>
              <a:rPr lang="en-US" sz="5400">
                <a:solidFill>
                  <a:srgbClr val="FFFFFF"/>
                </a:solidFill>
              </a:rPr>
              <a:t>Total Area of Farms</a:t>
            </a:r>
            <a:endParaRPr/>
          </a:p>
        </p:txBody>
      </p:sp>
      <p:cxnSp>
        <p:nvCxnSpPr>
          <p:cNvPr id="805" name="Google Shape;805;g13b9b866df2_0_152"/>
          <p:cNvCxnSpPr/>
          <p:nvPr/>
        </p:nvCxnSpPr>
        <p:spPr>
          <a:xfrm>
            <a:off x="2230078" y="1522292"/>
            <a:ext cx="7772400" cy="0"/>
          </a:xfrm>
          <a:prstGeom prst="straightConnector1">
            <a:avLst/>
          </a:prstGeom>
          <a:noFill/>
          <a:ln cap="flat" cmpd="sng" w="22225">
            <a:solidFill>
              <a:srgbClr val="D9D9D9"/>
            </a:solidFill>
            <a:prstDash val="solid"/>
            <a:miter lim="800000"/>
            <a:headEnd len="sm" w="sm" type="none"/>
            <a:tailEnd len="sm" w="sm" type="none"/>
          </a:ln>
        </p:spPr>
      </p:cxnSp>
      <p:sp>
        <p:nvSpPr>
          <p:cNvPr id="806" name="Google Shape;806;g13b9b866df2_0_152"/>
          <p:cNvSpPr txBox="1"/>
          <p:nvPr/>
        </p:nvSpPr>
        <p:spPr>
          <a:xfrm>
            <a:off x="1194925" y="2282900"/>
            <a:ext cx="70440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807" name="Google Shape;807;g13b9b866df2_0_152"/>
          <p:cNvSpPr txBox="1"/>
          <p:nvPr/>
        </p:nvSpPr>
        <p:spPr>
          <a:xfrm>
            <a:off x="376650" y="1615125"/>
            <a:ext cx="11341800" cy="2108700"/>
          </a:xfrm>
          <a:prstGeom prst="rect">
            <a:avLst/>
          </a:prstGeom>
          <a:noFill/>
          <a:ln>
            <a:noFill/>
          </a:ln>
        </p:spPr>
        <p:txBody>
          <a:bodyPr anchorCtr="0" anchor="t" bIns="91425" lIns="91425" spcFirstLastPara="1" rIns="91425" wrap="square" tIns="91425">
            <a:spAutoFit/>
          </a:bodyPr>
          <a:lstStyle/>
          <a:p>
            <a:pPr indent="-387350" lvl="0" marL="457200" marR="0" rtl="0" algn="l">
              <a:lnSpc>
                <a:spcPct val="100000"/>
              </a:lnSpc>
              <a:spcBef>
                <a:spcPts val="0"/>
              </a:spcBef>
              <a:spcAft>
                <a:spcPts val="0"/>
              </a:spcAft>
              <a:buClr>
                <a:schemeClr val="dk1"/>
              </a:buClr>
              <a:buSzPts val="2500"/>
              <a:buFont typeface="Calibri"/>
              <a:buChar char="●"/>
            </a:pPr>
            <a:r>
              <a:rPr b="0" i="0" lang="en-US" sz="2500" u="none" cap="none" strike="noStrike">
                <a:solidFill>
                  <a:schemeClr val="dk1"/>
                </a:solidFill>
                <a:latin typeface="Calibri"/>
                <a:ea typeface="Calibri"/>
                <a:cs typeface="Calibri"/>
                <a:sym typeface="Calibri"/>
              </a:rPr>
              <a:t>almost all farm categories have seen decreases since 2006 except for 1600 + acre categories which have seen small increases (is the loss in the other categories mirrored by the gain in  these categories - aka are farms getting consolidated) </a:t>
            </a:r>
            <a:endParaRPr b="0" i="0" sz="25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500"/>
              <a:buFont typeface="Arial"/>
              <a:buNone/>
            </a:pPr>
            <a:r>
              <a:t/>
            </a:r>
            <a:endParaRPr b="0" i="0" sz="2500" u="none" cap="none" strike="noStrike">
              <a:solidFill>
                <a:schemeClr val="dk1"/>
              </a:solidFill>
              <a:latin typeface="Calibri"/>
              <a:ea typeface="Calibri"/>
              <a:cs typeface="Calibri"/>
              <a:sym typeface="Calibri"/>
            </a:endParaRPr>
          </a:p>
          <a:p>
            <a:pPr indent="0" lvl="0" marL="457200" marR="0" rtl="0" algn="l">
              <a:lnSpc>
                <a:spcPct val="100000"/>
              </a:lnSpc>
              <a:spcBef>
                <a:spcPts val="0"/>
              </a:spcBef>
              <a:spcAft>
                <a:spcPts val="0"/>
              </a:spcAft>
              <a:buClr>
                <a:srgbClr val="000000"/>
              </a:buClr>
              <a:buSzPts val="2500"/>
              <a:buFont typeface="Arial"/>
              <a:buNone/>
            </a:pPr>
            <a:r>
              <a:t/>
            </a:r>
            <a:endParaRPr b="0" i="0" sz="2500" u="none" cap="none" strike="noStrike">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51" name="Shape 151"/>
        <p:cNvGrpSpPr/>
        <p:nvPr/>
      </p:nvGrpSpPr>
      <p:grpSpPr>
        <a:xfrm>
          <a:off x="0" y="0"/>
          <a:ext cx="0" cy="0"/>
          <a:chOff x="0" y="0"/>
          <a:chExt cx="0" cy="0"/>
        </a:xfrm>
      </p:grpSpPr>
      <p:sp>
        <p:nvSpPr>
          <p:cNvPr id="152" name="Google Shape;152;gf44cc12b32_0_41"/>
          <p:cNvSpPr/>
          <p:nvPr/>
        </p:nvSpPr>
        <p:spPr>
          <a:xfrm>
            <a:off x="378068" y="343486"/>
            <a:ext cx="11438700" cy="1844400"/>
          </a:xfrm>
          <a:prstGeom prst="rect">
            <a:avLst/>
          </a:prstGeom>
          <a:solidFill>
            <a:schemeClr val="accent1"/>
          </a:solidFill>
          <a:ln cap="sq" cmpd="thinThick" w="127000">
            <a:solidFill>
              <a:srgbClr val="40404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53" name="Google Shape;153;gf44cc12b32_0_41"/>
          <p:cNvSpPr txBox="1"/>
          <p:nvPr>
            <p:ph type="title"/>
          </p:nvPr>
        </p:nvSpPr>
        <p:spPr>
          <a:xfrm>
            <a:off x="526073" y="466578"/>
            <a:ext cx="11139900" cy="93030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rgbClr val="FFFFFF"/>
              </a:buClr>
              <a:buSzPts val="4500"/>
              <a:buFont typeface="Calibri"/>
              <a:buNone/>
            </a:pPr>
            <a:r>
              <a:rPr lang="en-US" sz="4300">
                <a:solidFill>
                  <a:srgbClr val="FFFFFF"/>
                </a:solidFill>
                <a:latin typeface="Calibri"/>
                <a:ea typeface="Calibri"/>
                <a:cs typeface="Calibri"/>
                <a:sym typeface="Calibri"/>
              </a:rPr>
              <a:t>Male and Female Farm Operators in TLB </a:t>
            </a:r>
            <a:r>
              <a:rPr lang="en-US" sz="4300">
                <a:solidFill>
                  <a:srgbClr val="FFFFFF"/>
                </a:solidFill>
              </a:rPr>
              <a:t>analysis</a:t>
            </a:r>
            <a:endParaRPr sz="4000"/>
          </a:p>
        </p:txBody>
      </p:sp>
      <p:cxnSp>
        <p:nvCxnSpPr>
          <p:cNvPr id="154" name="Google Shape;154;gf44cc12b32_0_41"/>
          <p:cNvCxnSpPr/>
          <p:nvPr/>
        </p:nvCxnSpPr>
        <p:spPr>
          <a:xfrm>
            <a:off x="2209800" y="1448631"/>
            <a:ext cx="7772400" cy="0"/>
          </a:xfrm>
          <a:prstGeom prst="straightConnector1">
            <a:avLst/>
          </a:prstGeom>
          <a:noFill/>
          <a:ln cap="flat" cmpd="sng" w="22225">
            <a:solidFill>
              <a:srgbClr val="D9D9D9"/>
            </a:solidFill>
            <a:prstDash val="solid"/>
            <a:miter lim="800000"/>
            <a:headEnd len="sm" w="sm" type="none"/>
            <a:tailEnd len="sm" w="sm" type="none"/>
          </a:ln>
        </p:spPr>
      </p:cxnSp>
      <p:sp>
        <p:nvSpPr>
          <p:cNvPr id="155" name="Google Shape;155;gf44cc12b32_0_41"/>
          <p:cNvSpPr txBox="1"/>
          <p:nvPr/>
        </p:nvSpPr>
        <p:spPr>
          <a:xfrm>
            <a:off x="1007700" y="2305550"/>
            <a:ext cx="10522200" cy="3417000"/>
          </a:xfrm>
          <a:prstGeom prst="rect">
            <a:avLst/>
          </a:prstGeom>
          <a:noFill/>
          <a:ln>
            <a:noFill/>
          </a:ln>
        </p:spPr>
        <p:txBody>
          <a:bodyPr anchorCtr="0" anchor="t" bIns="91425" lIns="91425" spcFirstLastPara="1" rIns="91425" wrap="square" tIns="91425">
            <a:spAutoFit/>
          </a:bodyPr>
          <a:lstStyle/>
          <a:p>
            <a:pPr indent="-419100" lvl="0" marL="457200" marR="0" rtl="0" algn="l">
              <a:lnSpc>
                <a:spcPct val="100000"/>
              </a:lnSpc>
              <a:spcBef>
                <a:spcPts val="0"/>
              </a:spcBef>
              <a:spcAft>
                <a:spcPts val="0"/>
              </a:spcAft>
              <a:buClr>
                <a:srgbClr val="000000"/>
              </a:buClr>
              <a:buSzPts val="3000"/>
              <a:buFont typeface="Calibri"/>
              <a:buChar char="●"/>
            </a:pPr>
            <a:r>
              <a:rPr b="0" i="0" lang="en-US" sz="3000" u="none" cap="none" strike="noStrike">
                <a:solidFill>
                  <a:srgbClr val="000000"/>
                </a:solidFill>
                <a:latin typeface="Calibri"/>
                <a:ea typeface="Calibri"/>
                <a:cs typeface="Calibri"/>
                <a:sym typeface="Calibri"/>
              </a:rPr>
              <a:t>Male operators declined faster than female operators:</a:t>
            </a:r>
            <a:endParaRPr sz="3000">
              <a:latin typeface="Calibri"/>
              <a:ea typeface="Calibri"/>
              <a:cs typeface="Calibri"/>
              <a:sym typeface="Calibri"/>
            </a:endParaRPr>
          </a:p>
          <a:p>
            <a:pPr indent="-419100" lvl="0" marL="457200" marR="0" rtl="0" algn="l">
              <a:lnSpc>
                <a:spcPct val="100000"/>
              </a:lnSpc>
              <a:spcBef>
                <a:spcPts val="0"/>
              </a:spcBef>
              <a:spcAft>
                <a:spcPts val="0"/>
              </a:spcAft>
              <a:buClr>
                <a:srgbClr val="000000"/>
              </a:buClr>
              <a:buSzPts val="3000"/>
              <a:buFont typeface="Calibri"/>
              <a:buChar char="●"/>
            </a:pPr>
            <a:r>
              <a:rPr b="0" i="0" lang="en-US" sz="3000" u="none" cap="none" strike="noStrike">
                <a:solidFill>
                  <a:srgbClr val="000000"/>
                </a:solidFill>
                <a:latin typeface="Calibri"/>
                <a:ea typeface="Calibri"/>
                <a:cs typeface="Calibri"/>
                <a:sym typeface="Calibri"/>
              </a:rPr>
              <a:t>From 2016-2021 TLB decreased by 13.6% of its male operators, but just 6.72% of its female operators. </a:t>
            </a:r>
            <a:endParaRPr b="0" i="0" sz="3000" u="none" cap="none" strike="noStrike">
              <a:solidFill>
                <a:srgbClr val="000000"/>
              </a:solidFill>
              <a:latin typeface="Calibri"/>
              <a:ea typeface="Calibri"/>
              <a:cs typeface="Calibri"/>
              <a:sym typeface="Calibri"/>
            </a:endParaRPr>
          </a:p>
          <a:p>
            <a:pPr indent="-419100" lvl="0" marL="457200" marR="0" rtl="0" algn="l">
              <a:lnSpc>
                <a:spcPct val="100000"/>
              </a:lnSpc>
              <a:spcBef>
                <a:spcPts val="0"/>
              </a:spcBef>
              <a:spcAft>
                <a:spcPts val="0"/>
              </a:spcAft>
              <a:buClr>
                <a:srgbClr val="000000"/>
              </a:buClr>
              <a:buSzPts val="3000"/>
              <a:buFont typeface="Calibri"/>
              <a:buChar char="●"/>
            </a:pPr>
            <a:r>
              <a:rPr b="0" i="0" lang="en-US" sz="3000" u="none" cap="none" strike="noStrike">
                <a:solidFill>
                  <a:srgbClr val="000000"/>
                </a:solidFill>
                <a:latin typeface="Calibri"/>
                <a:ea typeface="Calibri"/>
                <a:cs typeface="Calibri"/>
                <a:sym typeface="Calibri"/>
              </a:rPr>
              <a:t>Bracebridge had more female farm operators than male operators as of 2021. </a:t>
            </a:r>
            <a:endParaRPr b="0" i="0" sz="3000" u="none" cap="none" strike="noStrike">
              <a:solidFill>
                <a:srgbClr val="000000"/>
              </a:solidFill>
              <a:latin typeface="Calibri"/>
              <a:ea typeface="Calibri"/>
              <a:cs typeface="Calibri"/>
              <a:sym typeface="Calibri"/>
            </a:endParaRPr>
          </a:p>
          <a:p>
            <a:pPr indent="-419100" lvl="0" marL="457200" marR="0" rtl="0" algn="l">
              <a:lnSpc>
                <a:spcPct val="100000"/>
              </a:lnSpc>
              <a:spcBef>
                <a:spcPts val="0"/>
              </a:spcBef>
              <a:spcAft>
                <a:spcPts val="0"/>
              </a:spcAft>
              <a:buClr>
                <a:srgbClr val="000000"/>
              </a:buClr>
              <a:buSzPts val="3000"/>
              <a:buFont typeface="Calibri"/>
              <a:buChar char="●"/>
            </a:pPr>
            <a:r>
              <a:rPr b="0" i="0" lang="en-US" sz="3000" u="none" cap="none" strike="noStrike">
                <a:solidFill>
                  <a:srgbClr val="000000"/>
                </a:solidFill>
                <a:latin typeface="Calibri"/>
                <a:ea typeface="Calibri"/>
                <a:cs typeface="Calibri"/>
                <a:sym typeface="Calibri"/>
              </a:rPr>
              <a:t>Bancroft had approximately the same. </a:t>
            </a:r>
            <a:endParaRPr sz="3000">
              <a:latin typeface="Calibri"/>
              <a:ea typeface="Calibri"/>
              <a:cs typeface="Calibri"/>
              <a:sym typeface="Calibri"/>
            </a:endParaRPr>
          </a:p>
          <a:p>
            <a:pPr indent="-419100" lvl="0" marL="457200" marR="0" rtl="0" algn="l">
              <a:lnSpc>
                <a:spcPct val="100000"/>
              </a:lnSpc>
              <a:spcBef>
                <a:spcPts val="0"/>
              </a:spcBef>
              <a:spcAft>
                <a:spcPts val="0"/>
              </a:spcAft>
              <a:buClr>
                <a:srgbClr val="000000"/>
              </a:buClr>
              <a:buSzPts val="3000"/>
              <a:buFont typeface="Calibri"/>
              <a:buChar char="●"/>
            </a:pPr>
            <a:r>
              <a:rPr b="0" i="0" lang="en-US" sz="3000" u="none" cap="none" strike="noStrike">
                <a:solidFill>
                  <a:srgbClr val="000000"/>
                </a:solidFill>
                <a:latin typeface="Calibri"/>
                <a:ea typeface="Calibri"/>
                <a:cs typeface="Calibri"/>
                <a:sym typeface="Calibri"/>
              </a:rPr>
              <a:t>Minden Hills had just 5 fewer female operators. </a:t>
            </a:r>
            <a:endParaRPr b="0" i="0" sz="3000" u="none" cap="none" strike="noStrike">
              <a:solidFill>
                <a:srgbClr val="000000"/>
              </a:solidFill>
              <a:latin typeface="Calibri"/>
              <a:ea typeface="Calibri"/>
              <a:cs typeface="Calibri"/>
              <a:sym typeface="Calibri"/>
            </a:endParaRPr>
          </a:p>
        </p:txBody>
      </p:sp>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11" name="Shape 811"/>
        <p:cNvGrpSpPr/>
        <p:nvPr/>
      </p:nvGrpSpPr>
      <p:grpSpPr>
        <a:xfrm>
          <a:off x="0" y="0"/>
          <a:ext cx="0" cy="0"/>
          <a:chOff x="0" y="0"/>
          <a:chExt cx="0" cy="0"/>
        </a:xfrm>
      </p:grpSpPr>
      <p:sp>
        <p:nvSpPr>
          <p:cNvPr id="812" name="Google Shape;812;p46"/>
          <p:cNvSpPr/>
          <p:nvPr/>
        </p:nvSpPr>
        <p:spPr>
          <a:xfrm>
            <a:off x="396882" y="280374"/>
            <a:ext cx="11438793" cy="1844256"/>
          </a:xfrm>
          <a:prstGeom prst="rect">
            <a:avLst/>
          </a:prstGeom>
          <a:solidFill>
            <a:srgbClr val="404040"/>
          </a:solidFill>
          <a:ln cap="sq" cmpd="thinThick" w="127000">
            <a:solidFill>
              <a:srgbClr val="40404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813" name="Google Shape;813;p46"/>
          <p:cNvSpPr txBox="1"/>
          <p:nvPr>
            <p:ph type="title"/>
          </p:nvPr>
        </p:nvSpPr>
        <p:spPr>
          <a:xfrm>
            <a:off x="546351" y="433545"/>
            <a:ext cx="11139854" cy="930447"/>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rgbClr val="FFFFFF"/>
              </a:buClr>
              <a:buSzPts val="5400"/>
              <a:buFont typeface="Calibri"/>
              <a:buNone/>
            </a:pPr>
            <a:r>
              <a:rPr lang="en-US" sz="5400">
                <a:solidFill>
                  <a:srgbClr val="FFFFFF"/>
                </a:solidFill>
              </a:rPr>
              <a:t>Total Area in Crops</a:t>
            </a:r>
            <a:endParaRPr/>
          </a:p>
        </p:txBody>
      </p:sp>
      <p:cxnSp>
        <p:nvCxnSpPr>
          <p:cNvPr id="814" name="Google Shape;814;p46"/>
          <p:cNvCxnSpPr/>
          <p:nvPr/>
        </p:nvCxnSpPr>
        <p:spPr>
          <a:xfrm>
            <a:off x="2230078" y="1522292"/>
            <a:ext cx="7772400" cy="0"/>
          </a:xfrm>
          <a:prstGeom prst="straightConnector1">
            <a:avLst/>
          </a:prstGeom>
          <a:noFill/>
          <a:ln cap="flat" cmpd="sng" w="22225">
            <a:solidFill>
              <a:srgbClr val="D9D9D9"/>
            </a:solidFill>
            <a:prstDash val="solid"/>
            <a:miter lim="800000"/>
            <a:headEnd len="sm" w="sm" type="none"/>
            <a:tailEnd len="sm" w="sm" type="none"/>
          </a:ln>
        </p:spPr>
      </p:cxnSp>
      <p:pic>
        <p:nvPicPr>
          <p:cNvPr id="815" name="Google Shape;815;p46"/>
          <p:cNvPicPr preferRelativeResize="0"/>
          <p:nvPr/>
        </p:nvPicPr>
        <p:blipFill rotWithShape="1">
          <a:blip r:embed="rId3">
            <a:alphaModFix/>
          </a:blip>
          <a:srcRect b="0" l="0" r="0" t="0"/>
          <a:stretch/>
        </p:blipFill>
        <p:spPr>
          <a:xfrm>
            <a:off x="331567" y="2536526"/>
            <a:ext cx="5455917" cy="3778221"/>
          </a:xfrm>
          <a:prstGeom prst="rect">
            <a:avLst/>
          </a:prstGeom>
          <a:noFill/>
          <a:ln>
            <a:noFill/>
          </a:ln>
        </p:spPr>
      </p:pic>
      <p:cxnSp>
        <p:nvCxnSpPr>
          <p:cNvPr id="816" name="Google Shape;816;p46"/>
          <p:cNvCxnSpPr/>
          <p:nvPr/>
        </p:nvCxnSpPr>
        <p:spPr>
          <a:xfrm>
            <a:off x="6116278" y="2596836"/>
            <a:ext cx="0" cy="3657600"/>
          </a:xfrm>
          <a:prstGeom prst="straightConnector1">
            <a:avLst/>
          </a:prstGeom>
          <a:noFill/>
          <a:ln cap="flat" cmpd="dbl" w="101600">
            <a:solidFill>
              <a:srgbClr val="595959"/>
            </a:solidFill>
            <a:prstDash val="solid"/>
            <a:miter lim="800000"/>
            <a:headEnd len="sm" w="sm" type="none"/>
            <a:tailEnd len="sm" w="sm" type="none"/>
          </a:ln>
        </p:spPr>
      </p:cxnSp>
      <p:pic>
        <p:nvPicPr>
          <p:cNvPr id="817" name="Google Shape;817;p46"/>
          <p:cNvPicPr preferRelativeResize="0"/>
          <p:nvPr/>
        </p:nvPicPr>
        <p:blipFill rotWithShape="1">
          <a:blip r:embed="rId4">
            <a:alphaModFix/>
          </a:blip>
          <a:srcRect b="0" l="0" r="0" t="0"/>
          <a:stretch/>
        </p:blipFill>
        <p:spPr>
          <a:xfrm>
            <a:off x="6241857" y="3165231"/>
            <a:ext cx="5986947" cy="2574387"/>
          </a:xfrm>
          <a:prstGeom prst="rect">
            <a:avLst/>
          </a:prstGeom>
          <a:noFill/>
          <a:ln>
            <a:noFill/>
          </a:ln>
        </p:spPr>
      </p:pic>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21" name="Shape 821"/>
        <p:cNvGrpSpPr/>
        <p:nvPr/>
      </p:nvGrpSpPr>
      <p:grpSpPr>
        <a:xfrm>
          <a:off x="0" y="0"/>
          <a:ext cx="0" cy="0"/>
          <a:chOff x="0" y="0"/>
          <a:chExt cx="0" cy="0"/>
        </a:xfrm>
      </p:grpSpPr>
      <p:sp>
        <p:nvSpPr>
          <p:cNvPr id="822" name="Google Shape;822;p47"/>
          <p:cNvSpPr/>
          <p:nvPr/>
        </p:nvSpPr>
        <p:spPr>
          <a:xfrm>
            <a:off x="396882" y="280374"/>
            <a:ext cx="11438793" cy="1844256"/>
          </a:xfrm>
          <a:prstGeom prst="rect">
            <a:avLst/>
          </a:prstGeom>
          <a:solidFill>
            <a:srgbClr val="404040"/>
          </a:solidFill>
          <a:ln cap="sq" cmpd="thinThick" w="127000">
            <a:solidFill>
              <a:srgbClr val="40404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823" name="Google Shape;823;p47"/>
          <p:cNvSpPr txBox="1"/>
          <p:nvPr>
            <p:ph type="title"/>
          </p:nvPr>
        </p:nvSpPr>
        <p:spPr>
          <a:xfrm>
            <a:off x="546351" y="433545"/>
            <a:ext cx="11139854" cy="930447"/>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rgbClr val="FFFFFF"/>
              </a:buClr>
              <a:buSzPts val="5400"/>
              <a:buFont typeface="Calibri"/>
              <a:buNone/>
            </a:pPr>
            <a:r>
              <a:rPr lang="en-US" sz="5400">
                <a:solidFill>
                  <a:srgbClr val="FFFFFF"/>
                </a:solidFill>
              </a:rPr>
              <a:t>Total Area in Crops</a:t>
            </a:r>
            <a:endParaRPr/>
          </a:p>
        </p:txBody>
      </p:sp>
      <p:cxnSp>
        <p:nvCxnSpPr>
          <p:cNvPr id="824" name="Google Shape;824;p47"/>
          <p:cNvCxnSpPr/>
          <p:nvPr/>
        </p:nvCxnSpPr>
        <p:spPr>
          <a:xfrm>
            <a:off x="2230078" y="1522292"/>
            <a:ext cx="7772400" cy="0"/>
          </a:xfrm>
          <a:prstGeom prst="straightConnector1">
            <a:avLst/>
          </a:prstGeom>
          <a:noFill/>
          <a:ln cap="flat" cmpd="sng" w="22225">
            <a:solidFill>
              <a:srgbClr val="D9D9D9"/>
            </a:solidFill>
            <a:prstDash val="solid"/>
            <a:miter lim="800000"/>
            <a:headEnd len="sm" w="sm" type="none"/>
            <a:tailEnd len="sm" w="sm" type="none"/>
          </a:ln>
        </p:spPr>
      </p:cxnSp>
      <p:pic>
        <p:nvPicPr>
          <p:cNvPr id="825" name="Google Shape;825;p47"/>
          <p:cNvPicPr preferRelativeResize="0"/>
          <p:nvPr/>
        </p:nvPicPr>
        <p:blipFill rotWithShape="1">
          <a:blip r:embed="rId3">
            <a:alphaModFix/>
          </a:blip>
          <a:srcRect b="0" l="0" r="0" t="0"/>
          <a:stretch/>
        </p:blipFill>
        <p:spPr>
          <a:xfrm>
            <a:off x="331567" y="2836601"/>
            <a:ext cx="5455917" cy="3178071"/>
          </a:xfrm>
          <a:prstGeom prst="rect">
            <a:avLst/>
          </a:prstGeom>
          <a:noFill/>
          <a:ln>
            <a:noFill/>
          </a:ln>
        </p:spPr>
      </p:pic>
      <p:cxnSp>
        <p:nvCxnSpPr>
          <p:cNvPr id="826" name="Google Shape;826;p47"/>
          <p:cNvCxnSpPr/>
          <p:nvPr/>
        </p:nvCxnSpPr>
        <p:spPr>
          <a:xfrm>
            <a:off x="6116278" y="2596836"/>
            <a:ext cx="0" cy="3657600"/>
          </a:xfrm>
          <a:prstGeom prst="straightConnector1">
            <a:avLst/>
          </a:prstGeom>
          <a:noFill/>
          <a:ln cap="flat" cmpd="dbl" w="101600">
            <a:solidFill>
              <a:srgbClr val="595959"/>
            </a:solidFill>
            <a:prstDash val="solid"/>
            <a:miter lim="800000"/>
            <a:headEnd len="sm" w="sm" type="none"/>
            <a:tailEnd len="sm" w="sm" type="none"/>
          </a:ln>
        </p:spPr>
      </p:cxnSp>
      <p:pic>
        <p:nvPicPr>
          <p:cNvPr id="827" name="Google Shape;827;p47"/>
          <p:cNvPicPr preferRelativeResize="0"/>
          <p:nvPr/>
        </p:nvPicPr>
        <p:blipFill rotWithShape="1">
          <a:blip r:embed="rId4">
            <a:alphaModFix/>
          </a:blip>
          <a:srcRect b="0" l="0" r="0" t="0"/>
          <a:stretch/>
        </p:blipFill>
        <p:spPr>
          <a:xfrm>
            <a:off x="6445073" y="2843420"/>
            <a:ext cx="5455917" cy="3164433"/>
          </a:xfrm>
          <a:prstGeom prst="rect">
            <a:avLst/>
          </a:prstGeom>
          <a:noFill/>
          <a:ln>
            <a:noFill/>
          </a:ln>
        </p:spPr>
      </p:pic>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31" name="Shape 831"/>
        <p:cNvGrpSpPr/>
        <p:nvPr/>
      </p:nvGrpSpPr>
      <p:grpSpPr>
        <a:xfrm>
          <a:off x="0" y="0"/>
          <a:ext cx="0" cy="0"/>
          <a:chOff x="0" y="0"/>
          <a:chExt cx="0" cy="0"/>
        </a:xfrm>
      </p:grpSpPr>
      <p:sp>
        <p:nvSpPr>
          <p:cNvPr id="832" name="Google Shape;832;g13b9b866df2_0_144"/>
          <p:cNvSpPr/>
          <p:nvPr/>
        </p:nvSpPr>
        <p:spPr>
          <a:xfrm>
            <a:off x="376650" y="205425"/>
            <a:ext cx="11438700" cy="1409700"/>
          </a:xfrm>
          <a:prstGeom prst="rect">
            <a:avLst/>
          </a:prstGeom>
          <a:solidFill>
            <a:schemeClr val="accent1"/>
          </a:solidFill>
          <a:ln cap="sq" cmpd="thinThick" w="127000">
            <a:solidFill>
              <a:srgbClr val="40404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833" name="Google Shape;833;g13b9b866df2_0_144"/>
          <p:cNvSpPr txBox="1"/>
          <p:nvPr>
            <p:ph type="title"/>
          </p:nvPr>
        </p:nvSpPr>
        <p:spPr>
          <a:xfrm>
            <a:off x="675451" y="321120"/>
            <a:ext cx="11139900" cy="9303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rgbClr val="FFFFFF"/>
              </a:buClr>
              <a:buSzPts val="5400"/>
              <a:buFont typeface="Calibri"/>
              <a:buNone/>
            </a:pPr>
            <a:r>
              <a:rPr lang="en-US" sz="5400">
                <a:solidFill>
                  <a:srgbClr val="FFFFFF"/>
                </a:solidFill>
              </a:rPr>
              <a:t>Total Area in Crops</a:t>
            </a:r>
            <a:endParaRPr/>
          </a:p>
        </p:txBody>
      </p:sp>
      <p:cxnSp>
        <p:nvCxnSpPr>
          <p:cNvPr id="834" name="Google Shape;834;g13b9b866df2_0_144"/>
          <p:cNvCxnSpPr/>
          <p:nvPr/>
        </p:nvCxnSpPr>
        <p:spPr>
          <a:xfrm>
            <a:off x="2230078" y="1522292"/>
            <a:ext cx="7772400" cy="0"/>
          </a:xfrm>
          <a:prstGeom prst="straightConnector1">
            <a:avLst/>
          </a:prstGeom>
          <a:noFill/>
          <a:ln cap="flat" cmpd="sng" w="22225">
            <a:solidFill>
              <a:srgbClr val="D9D9D9"/>
            </a:solidFill>
            <a:prstDash val="solid"/>
            <a:miter lim="800000"/>
            <a:headEnd len="sm" w="sm" type="none"/>
            <a:tailEnd len="sm" w="sm" type="none"/>
          </a:ln>
        </p:spPr>
      </p:cxnSp>
      <p:sp>
        <p:nvSpPr>
          <p:cNvPr id="835" name="Google Shape;835;g13b9b866df2_0_144"/>
          <p:cNvSpPr txBox="1"/>
          <p:nvPr/>
        </p:nvSpPr>
        <p:spPr>
          <a:xfrm>
            <a:off x="1194925" y="2282900"/>
            <a:ext cx="70440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836" name="Google Shape;836;g13b9b866df2_0_144"/>
          <p:cNvSpPr txBox="1"/>
          <p:nvPr/>
        </p:nvSpPr>
        <p:spPr>
          <a:xfrm>
            <a:off x="107425" y="1615125"/>
            <a:ext cx="11979000" cy="5956800"/>
          </a:xfrm>
          <a:prstGeom prst="rect">
            <a:avLst/>
          </a:prstGeom>
          <a:noFill/>
          <a:ln>
            <a:noFill/>
          </a:ln>
        </p:spPr>
        <p:txBody>
          <a:bodyPr anchorCtr="0" anchor="t" bIns="91425" lIns="91425" spcFirstLastPara="1" rIns="91425" wrap="square" tIns="91425">
            <a:spAutoFit/>
          </a:bodyPr>
          <a:lstStyle/>
          <a:p>
            <a:pPr indent="-387350" lvl="0" marL="457200" marR="0" rtl="0" algn="l">
              <a:lnSpc>
                <a:spcPct val="100000"/>
              </a:lnSpc>
              <a:spcBef>
                <a:spcPts val="0"/>
              </a:spcBef>
              <a:spcAft>
                <a:spcPts val="0"/>
              </a:spcAft>
              <a:buClr>
                <a:schemeClr val="dk1"/>
              </a:buClr>
              <a:buSzPts val="2500"/>
              <a:buFont typeface="Calibri"/>
              <a:buChar char="●"/>
            </a:pPr>
            <a:r>
              <a:rPr b="0" i="0" lang="en-US" sz="2500" u="none" cap="none" strike="noStrike">
                <a:solidFill>
                  <a:schemeClr val="dk1"/>
                </a:solidFill>
                <a:latin typeface="Calibri"/>
                <a:ea typeface="Calibri"/>
                <a:cs typeface="Calibri"/>
                <a:sym typeface="Calibri"/>
              </a:rPr>
              <a:t>Greatest change in TLB from 2006 to 2021 occurred in farms 10-69 acres, and 70-129, which combined to decline by 882 farms, from 3,020 to 2,138</a:t>
            </a:r>
            <a:endParaRPr b="0" i="0" sz="2500" u="none" cap="none" strike="noStrike">
              <a:solidFill>
                <a:schemeClr val="dk1"/>
              </a:solidFill>
              <a:latin typeface="Calibri"/>
              <a:ea typeface="Calibri"/>
              <a:cs typeface="Calibri"/>
              <a:sym typeface="Calibri"/>
            </a:endParaRPr>
          </a:p>
          <a:p>
            <a:pPr indent="-387350" lvl="0" marL="457200" marR="0" rtl="0" algn="l">
              <a:lnSpc>
                <a:spcPct val="100000"/>
              </a:lnSpc>
              <a:spcBef>
                <a:spcPts val="0"/>
              </a:spcBef>
              <a:spcAft>
                <a:spcPts val="0"/>
              </a:spcAft>
              <a:buClr>
                <a:schemeClr val="dk1"/>
              </a:buClr>
              <a:buSzPts val="2500"/>
              <a:buFont typeface="Calibri"/>
              <a:buChar char="●"/>
            </a:pPr>
            <a:r>
              <a:rPr b="0" i="0" lang="en-US" sz="2500" u="none" cap="none" strike="noStrike">
                <a:solidFill>
                  <a:schemeClr val="dk1"/>
                </a:solidFill>
                <a:latin typeface="Calibri"/>
                <a:ea typeface="Calibri"/>
                <a:cs typeface="Calibri"/>
                <a:sym typeface="Calibri"/>
              </a:rPr>
              <a:t>Severn was the only TLB region with significant growth in farms with under 10 acres in crops from 2006 to 2016 to maintain that growth by 2021, even adding one new farm</a:t>
            </a:r>
            <a:endParaRPr b="0" i="0" sz="2500" u="none" cap="none" strike="noStrike">
              <a:solidFill>
                <a:schemeClr val="dk1"/>
              </a:solidFill>
              <a:latin typeface="Calibri"/>
              <a:ea typeface="Calibri"/>
              <a:cs typeface="Calibri"/>
              <a:sym typeface="Calibri"/>
            </a:endParaRPr>
          </a:p>
          <a:p>
            <a:pPr indent="-387350" lvl="0" marL="457200" marR="0" rtl="0" algn="l">
              <a:lnSpc>
                <a:spcPct val="100000"/>
              </a:lnSpc>
              <a:spcBef>
                <a:spcPts val="0"/>
              </a:spcBef>
              <a:spcAft>
                <a:spcPts val="0"/>
              </a:spcAft>
              <a:buClr>
                <a:schemeClr val="dk1"/>
              </a:buClr>
              <a:buSzPts val="2500"/>
              <a:buFont typeface="Calibri"/>
              <a:buChar char="●"/>
            </a:pPr>
            <a:r>
              <a:rPr b="0" i="0" lang="en-US" sz="2500" u="none" cap="none" strike="noStrike">
                <a:solidFill>
                  <a:schemeClr val="dk1"/>
                </a:solidFill>
                <a:latin typeface="Calibri"/>
                <a:ea typeface="Calibri"/>
                <a:cs typeface="Calibri"/>
                <a:sym typeface="Calibri"/>
              </a:rPr>
              <a:t>Ramara, Tyendinaga, Trent Hills, Douro-Dummer, Tay Valley and S. Frontenac continued trends of losing multiple medium sized acreage in crops farms (decline of at least 7 farms per region between the two most recent census periods.)</a:t>
            </a:r>
            <a:endParaRPr b="0" i="0" sz="2500" u="none" cap="none" strike="noStrike">
              <a:solidFill>
                <a:schemeClr val="dk1"/>
              </a:solidFill>
              <a:latin typeface="Calibri"/>
              <a:ea typeface="Calibri"/>
              <a:cs typeface="Calibri"/>
              <a:sym typeface="Calibri"/>
            </a:endParaRPr>
          </a:p>
          <a:p>
            <a:pPr indent="-387350" lvl="0" marL="457200" marR="0" rtl="0" algn="l">
              <a:lnSpc>
                <a:spcPct val="100000"/>
              </a:lnSpc>
              <a:spcBef>
                <a:spcPts val="0"/>
              </a:spcBef>
              <a:spcAft>
                <a:spcPts val="0"/>
              </a:spcAft>
              <a:buClr>
                <a:schemeClr val="dk1"/>
              </a:buClr>
              <a:buSzPts val="2500"/>
              <a:buFont typeface="Calibri"/>
              <a:buChar char="●"/>
            </a:pPr>
            <a:r>
              <a:rPr b="0" i="0" lang="en-US" sz="2500" u="none" cap="none" strike="noStrike">
                <a:solidFill>
                  <a:schemeClr val="dk1"/>
                </a:solidFill>
                <a:latin typeface="Calibri"/>
                <a:ea typeface="Calibri"/>
                <a:cs typeface="Calibri"/>
                <a:sym typeface="Calibri"/>
              </a:rPr>
              <a:t>TLB has gained 15 farms w/&gt;2,000 acres of land in crops, and 2 farms w/400-1,999 acres of land in crops (2011-2021). TLB declined by 199 farms w/between 130-399 acres</a:t>
            </a:r>
            <a:endParaRPr b="0" i="0" sz="2500" u="none" cap="none" strike="noStrike">
              <a:solidFill>
                <a:schemeClr val="dk1"/>
              </a:solidFill>
              <a:latin typeface="Calibri"/>
              <a:ea typeface="Calibri"/>
              <a:cs typeface="Calibri"/>
              <a:sym typeface="Calibri"/>
            </a:endParaRPr>
          </a:p>
          <a:p>
            <a:pPr indent="-387350" lvl="0" marL="457200" marR="0" rtl="0" algn="l">
              <a:lnSpc>
                <a:spcPct val="100000"/>
              </a:lnSpc>
              <a:spcBef>
                <a:spcPts val="0"/>
              </a:spcBef>
              <a:spcAft>
                <a:spcPts val="0"/>
              </a:spcAft>
              <a:buClr>
                <a:schemeClr val="dk1"/>
              </a:buClr>
              <a:buSzPts val="2500"/>
              <a:buFont typeface="Calibri"/>
              <a:buChar char="●"/>
            </a:pPr>
            <a:r>
              <a:rPr b="0" i="0" lang="en-US" sz="2500" u="none" cap="none" strike="noStrike">
                <a:solidFill>
                  <a:schemeClr val="dk1"/>
                </a:solidFill>
                <a:latin typeface="Calibri"/>
                <a:ea typeface="Calibri"/>
                <a:cs typeface="Calibri"/>
                <a:sym typeface="Calibri"/>
              </a:rPr>
              <a:t>TLB decreased by 13 farms with area in crops u10 acres from 2006 to 2016, (261 to 248 farms), while Ontario lost 251 of these smallest cropped acreage farms. 2016 to 2021, TLB dropped from 248 to 212 (-36, nearly 3 times the decline seen in the previous decade) and the rest of ONT declined by 690 </a:t>
            </a:r>
            <a:endParaRPr b="0" i="0" sz="25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500"/>
              <a:buFont typeface="Arial"/>
              <a:buNone/>
            </a:pPr>
            <a:r>
              <a:t/>
            </a:r>
            <a:endParaRPr b="0" i="0" sz="2500" u="none" cap="none" strike="noStrike">
              <a:solidFill>
                <a:schemeClr val="dk1"/>
              </a:solidFill>
              <a:latin typeface="Calibri"/>
              <a:ea typeface="Calibri"/>
              <a:cs typeface="Calibri"/>
              <a:sym typeface="Calibri"/>
            </a:endParaRPr>
          </a:p>
          <a:p>
            <a:pPr indent="0" lvl="0" marL="457200" marR="0" rtl="0" algn="l">
              <a:lnSpc>
                <a:spcPct val="100000"/>
              </a:lnSpc>
              <a:spcBef>
                <a:spcPts val="0"/>
              </a:spcBef>
              <a:spcAft>
                <a:spcPts val="0"/>
              </a:spcAft>
              <a:buClr>
                <a:srgbClr val="000000"/>
              </a:buClr>
              <a:buSzPts val="2500"/>
              <a:buFont typeface="Arial"/>
              <a:buNone/>
            </a:pPr>
            <a:r>
              <a:t/>
            </a:r>
            <a:endParaRPr b="0" i="0" sz="2500" u="none" cap="none" strike="noStrike">
              <a:solidFill>
                <a:schemeClr val="dk1"/>
              </a:solidFill>
              <a:latin typeface="Calibri"/>
              <a:ea typeface="Calibri"/>
              <a:cs typeface="Calibri"/>
              <a:sym typeface="Calibri"/>
            </a:endParaRPr>
          </a:p>
        </p:txBody>
      </p:sp>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40" name="Shape 840"/>
        <p:cNvGrpSpPr/>
        <p:nvPr/>
      </p:nvGrpSpPr>
      <p:grpSpPr>
        <a:xfrm>
          <a:off x="0" y="0"/>
          <a:ext cx="0" cy="0"/>
          <a:chOff x="0" y="0"/>
          <a:chExt cx="0" cy="0"/>
        </a:xfrm>
      </p:grpSpPr>
      <p:sp>
        <p:nvSpPr>
          <p:cNvPr id="841" name="Google Shape;841;g134dc9f11cc_0_5"/>
          <p:cNvSpPr/>
          <p:nvPr/>
        </p:nvSpPr>
        <p:spPr>
          <a:xfrm>
            <a:off x="396882" y="280374"/>
            <a:ext cx="11438700" cy="1844400"/>
          </a:xfrm>
          <a:prstGeom prst="rect">
            <a:avLst/>
          </a:prstGeom>
          <a:solidFill>
            <a:schemeClr val="accent2"/>
          </a:solidFill>
          <a:ln cap="sq" cmpd="thinThick" w="127000">
            <a:solidFill>
              <a:srgbClr val="40404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842" name="Google Shape;842;g134dc9f11cc_0_5"/>
          <p:cNvSpPr txBox="1"/>
          <p:nvPr>
            <p:ph type="title"/>
          </p:nvPr>
        </p:nvSpPr>
        <p:spPr>
          <a:xfrm>
            <a:off x="546351" y="433545"/>
            <a:ext cx="11139900" cy="9303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rgbClr val="FFFFFF"/>
              </a:buClr>
              <a:buSzPts val="5400"/>
              <a:buFont typeface="Calibri"/>
              <a:buNone/>
            </a:pPr>
            <a:r>
              <a:rPr lang="en-US" sz="5400">
                <a:solidFill>
                  <a:srgbClr val="FFFFFF"/>
                </a:solidFill>
              </a:rPr>
              <a:t>Issues for lasting food security in TLB</a:t>
            </a:r>
            <a:endParaRPr/>
          </a:p>
        </p:txBody>
      </p:sp>
      <p:cxnSp>
        <p:nvCxnSpPr>
          <p:cNvPr id="843" name="Google Shape;843;g134dc9f11cc_0_5"/>
          <p:cNvCxnSpPr/>
          <p:nvPr/>
        </p:nvCxnSpPr>
        <p:spPr>
          <a:xfrm>
            <a:off x="2230078" y="1522292"/>
            <a:ext cx="7772400" cy="0"/>
          </a:xfrm>
          <a:prstGeom prst="straightConnector1">
            <a:avLst/>
          </a:prstGeom>
          <a:noFill/>
          <a:ln cap="flat" cmpd="sng" w="22225">
            <a:solidFill>
              <a:srgbClr val="D9D9D9"/>
            </a:solidFill>
            <a:prstDash val="solid"/>
            <a:miter lim="800000"/>
            <a:headEnd len="sm" w="sm" type="none"/>
            <a:tailEnd len="sm" w="sm" type="none"/>
          </a:ln>
        </p:spPr>
      </p:cxnSp>
      <p:sp>
        <p:nvSpPr>
          <p:cNvPr id="844" name="Google Shape;844;g134dc9f11cc_0_5"/>
          <p:cNvSpPr txBox="1"/>
          <p:nvPr/>
        </p:nvSpPr>
        <p:spPr>
          <a:xfrm>
            <a:off x="546350" y="2626125"/>
            <a:ext cx="11289300" cy="3140100"/>
          </a:xfrm>
          <a:prstGeom prst="rect">
            <a:avLst/>
          </a:prstGeom>
          <a:noFill/>
          <a:ln>
            <a:noFill/>
          </a:ln>
        </p:spPr>
        <p:txBody>
          <a:bodyPr anchorCtr="0" anchor="t" bIns="91425" lIns="91425" spcFirstLastPara="1" rIns="91425" wrap="square" tIns="91425">
            <a:spAutoFit/>
          </a:bodyPr>
          <a:lstStyle/>
          <a:p>
            <a:pPr indent="-381000" lvl="0" marL="457200" marR="0" rtl="0" algn="l">
              <a:lnSpc>
                <a:spcPct val="100000"/>
              </a:lnSpc>
              <a:spcBef>
                <a:spcPts val="0"/>
              </a:spcBef>
              <a:spcAft>
                <a:spcPts val="0"/>
              </a:spcAft>
              <a:buClr>
                <a:schemeClr val="dk1"/>
              </a:buClr>
              <a:buSzPts val="2400"/>
              <a:buFont typeface="Calibri"/>
              <a:buChar char="●"/>
            </a:pPr>
            <a:r>
              <a:rPr b="0" i="0" lang="en-US" sz="2400" u="none" cap="none" strike="noStrike">
                <a:solidFill>
                  <a:schemeClr val="dk1"/>
                </a:solidFill>
                <a:latin typeface="Calibri"/>
                <a:ea typeface="Calibri"/>
                <a:cs typeface="Calibri"/>
                <a:sym typeface="Calibri"/>
              </a:rPr>
              <a:t>Age of farmers in TLB</a:t>
            </a:r>
            <a:endParaRPr b="0" i="0" sz="2400" u="none" cap="none" strike="noStrike">
              <a:solidFill>
                <a:schemeClr val="dk1"/>
              </a:solidFill>
              <a:latin typeface="Calibri"/>
              <a:ea typeface="Calibri"/>
              <a:cs typeface="Calibri"/>
              <a:sym typeface="Calibri"/>
            </a:endParaRPr>
          </a:p>
          <a:p>
            <a:pPr indent="-381000" lvl="1" marL="914400" marR="0" rtl="0" algn="l">
              <a:lnSpc>
                <a:spcPct val="100000"/>
              </a:lnSpc>
              <a:spcBef>
                <a:spcPts val="0"/>
              </a:spcBef>
              <a:spcAft>
                <a:spcPts val="0"/>
              </a:spcAft>
              <a:buClr>
                <a:schemeClr val="dk1"/>
              </a:buClr>
              <a:buSzPts val="2400"/>
              <a:buFont typeface="Calibri"/>
              <a:buChar char="○"/>
            </a:pPr>
            <a:r>
              <a:rPr b="0" i="0" lang="en-US" sz="2400" u="none" cap="none" strike="noStrike">
                <a:solidFill>
                  <a:schemeClr val="dk1"/>
                </a:solidFill>
                <a:latin typeface="Calibri"/>
                <a:ea typeface="Calibri"/>
                <a:cs typeface="Calibri"/>
                <a:sym typeface="Calibri"/>
              </a:rPr>
              <a:t>Increased from 52-58.5 over the last 20 years (Ontario’s average moved from approx. 51 to 57 years)</a:t>
            </a:r>
            <a:endParaRPr b="0" i="0" sz="2400" u="none" cap="none" strike="noStrike">
              <a:solidFill>
                <a:schemeClr val="dk1"/>
              </a:solidFill>
              <a:latin typeface="Calibri"/>
              <a:ea typeface="Calibri"/>
              <a:cs typeface="Calibri"/>
              <a:sym typeface="Calibri"/>
            </a:endParaRPr>
          </a:p>
          <a:p>
            <a:pPr indent="-381000" lvl="1" marL="914400" marR="0" rtl="0" algn="l">
              <a:lnSpc>
                <a:spcPct val="100000"/>
              </a:lnSpc>
              <a:spcBef>
                <a:spcPts val="0"/>
              </a:spcBef>
              <a:spcAft>
                <a:spcPts val="0"/>
              </a:spcAft>
              <a:buClr>
                <a:schemeClr val="dk1"/>
              </a:buClr>
              <a:buSzPts val="2400"/>
              <a:buFont typeface="Calibri"/>
              <a:buChar char="○"/>
            </a:pPr>
            <a:r>
              <a:rPr b="0" i="0" lang="en-US" sz="2400" u="none" cap="none" strike="noStrike">
                <a:solidFill>
                  <a:schemeClr val="dk1"/>
                </a:solidFill>
                <a:latin typeface="Calibri"/>
                <a:ea typeface="Calibri"/>
                <a:cs typeface="Calibri"/>
                <a:sym typeface="Calibri"/>
              </a:rPr>
              <a:t>Significant and steady decrease in farmers ages 35-54</a:t>
            </a:r>
            <a:endParaRPr b="0" i="0" sz="2400" u="none" cap="none" strike="noStrike">
              <a:solidFill>
                <a:schemeClr val="dk1"/>
              </a:solidFill>
              <a:latin typeface="Calibri"/>
              <a:ea typeface="Calibri"/>
              <a:cs typeface="Calibri"/>
              <a:sym typeface="Calibri"/>
            </a:endParaRPr>
          </a:p>
          <a:p>
            <a:pPr indent="-381000" lvl="1" marL="914400" marR="0" rtl="0" algn="l">
              <a:lnSpc>
                <a:spcPct val="100000"/>
              </a:lnSpc>
              <a:spcBef>
                <a:spcPts val="0"/>
              </a:spcBef>
              <a:spcAft>
                <a:spcPts val="0"/>
              </a:spcAft>
              <a:buClr>
                <a:schemeClr val="dk1"/>
              </a:buClr>
              <a:buSzPts val="2400"/>
              <a:buFont typeface="Calibri"/>
              <a:buChar char="○"/>
            </a:pPr>
            <a:r>
              <a:rPr b="0" i="0" lang="en-US" sz="2400" u="none" cap="none" strike="noStrike">
                <a:solidFill>
                  <a:schemeClr val="dk1"/>
                </a:solidFill>
                <a:latin typeface="Calibri"/>
                <a:ea typeface="Calibri"/>
                <a:cs typeface="Calibri"/>
                <a:sym typeface="Calibri"/>
              </a:rPr>
              <a:t>Stagnant/ decreasing number of young farmers (35 and under)</a:t>
            </a:r>
            <a:endParaRPr b="0" i="0" sz="2400" u="none" cap="none" strike="noStrike">
              <a:solidFill>
                <a:srgbClr val="000000"/>
              </a:solidFill>
              <a:latin typeface="Calibri"/>
              <a:ea typeface="Calibri"/>
              <a:cs typeface="Calibri"/>
              <a:sym typeface="Calibri"/>
            </a:endParaRPr>
          </a:p>
          <a:p>
            <a:pPr indent="-381000" lvl="0" marL="457200" marR="0" rtl="0" algn="l">
              <a:lnSpc>
                <a:spcPct val="100000"/>
              </a:lnSpc>
              <a:spcBef>
                <a:spcPts val="0"/>
              </a:spcBef>
              <a:spcAft>
                <a:spcPts val="0"/>
              </a:spcAft>
              <a:buClr>
                <a:srgbClr val="000000"/>
              </a:buClr>
              <a:buSzPts val="2400"/>
              <a:buFont typeface="Calibri"/>
              <a:buChar char="●"/>
            </a:pPr>
            <a:r>
              <a:rPr b="0" i="0" lang="en-US" sz="2400" u="none" cap="none" strike="noStrike">
                <a:solidFill>
                  <a:srgbClr val="000000"/>
                </a:solidFill>
                <a:latin typeface="Calibri"/>
                <a:ea typeface="Calibri"/>
                <a:cs typeface="Calibri"/>
                <a:sym typeface="Calibri"/>
              </a:rPr>
              <a:t>Lack of succession planning</a:t>
            </a:r>
            <a:endParaRPr b="0" i="0" sz="2400" u="none" cap="none" strike="noStrike">
              <a:solidFill>
                <a:srgbClr val="000000"/>
              </a:solidFill>
              <a:latin typeface="Calibri"/>
              <a:ea typeface="Calibri"/>
              <a:cs typeface="Calibri"/>
              <a:sym typeface="Calibri"/>
            </a:endParaRPr>
          </a:p>
          <a:p>
            <a:pPr indent="-381000" lvl="1" marL="914400" marR="0" rtl="0" algn="l">
              <a:lnSpc>
                <a:spcPct val="100000"/>
              </a:lnSpc>
              <a:spcBef>
                <a:spcPts val="0"/>
              </a:spcBef>
              <a:spcAft>
                <a:spcPts val="0"/>
              </a:spcAft>
              <a:buClr>
                <a:srgbClr val="000000"/>
              </a:buClr>
              <a:buSzPts val="2400"/>
              <a:buFont typeface="Calibri"/>
              <a:buChar char="○"/>
            </a:pPr>
            <a:r>
              <a:rPr b="0" i="0" lang="en-US" sz="2400" u="none" cap="none" strike="noStrike">
                <a:solidFill>
                  <a:srgbClr val="000000"/>
                </a:solidFill>
                <a:latin typeface="Calibri"/>
                <a:ea typeface="Calibri"/>
                <a:cs typeface="Calibri"/>
                <a:sym typeface="Calibri"/>
              </a:rPr>
              <a:t>27% of farmers in TLB report having a succession plan</a:t>
            </a:r>
            <a:endParaRPr b="0" i="0" sz="2400" u="none" cap="none" strike="noStrike">
              <a:solidFill>
                <a:srgbClr val="000000"/>
              </a:solidFill>
              <a:latin typeface="Calibri"/>
              <a:ea typeface="Calibri"/>
              <a:cs typeface="Calibri"/>
              <a:sym typeface="Calibri"/>
            </a:endParaRPr>
          </a:p>
          <a:p>
            <a:pPr indent="-381000" lvl="1" marL="914400" marR="0" rtl="0" algn="l">
              <a:lnSpc>
                <a:spcPct val="100000"/>
              </a:lnSpc>
              <a:spcBef>
                <a:spcPts val="0"/>
              </a:spcBef>
              <a:spcAft>
                <a:spcPts val="0"/>
              </a:spcAft>
              <a:buClr>
                <a:srgbClr val="000000"/>
              </a:buClr>
              <a:buSzPts val="2400"/>
              <a:buFont typeface="Calibri"/>
              <a:buChar char="○"/>
            </a:pPr>
            <a:r>
              <a:rPr b="0" i="0" lang="en-US" sz="2400" u="none" cap="none" strike="noStrike">
                <a:solidFill>
                  <a:srgbClr val="000000"/>
                </a:solidFill>
                <a:latin typeface="Calibri"/>
                <a:ea typeface="Calibri"/>
                <a:cs typeface="Calibri"/>
                <a:sym typeface="Calibri"/>
              </a:rPr>
              <a:t>35% of farmers in the greater province have succession plans</a:t>
            </a:r>
            <a:endParaRPr b="0" i="0" sz="2400" u="none" cap="none" strike="noStrike">
              <a:solidFill>
                <a:srgbClr val="000000"/>
              </a:solidFill>
              <a:highlight>
                <a:srgbClr val="FFFF00"/>
              </a:highlight>
              <a:latin typeface="Calibri"/>
              <a:ea typeface="Calibri"/>
              <a:cs typeface="Calibri"/>
              <a:sym typeface="Calibri"/>
            </a:endParaRPr>
          </a:p>
        </p:txBody>
      </p:sp>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48" name="Shape 848"/>
        <p:cNvGrpSpPr/>
        <p:nvPr/>
      </p:nvGrpSpPr>
      <p:grpSpPr>
        <a:xfrm>
          <a:off x="0" y="0"/>
          <a:ext cx="0" cy="0"/>
          <a:chOff x="0" y="0"/>
          <a:chExt cx="0" cy="0"/>
        </a:xfrm>
      </p:grpSpPr>
      <p:sp>
        <p:nvSpPr>
          <p:cNvPr id="849" name="Google Shape;849;g134dc9f11cc_0_25"/>
          <p:cNvSpPr/>
          <p:nvPr/>
        </p:nvSpPr>
        <p:spPr>
          <a:xfrm>
            <a:off x="396882" y="280374"/>
            <a:ext cx="11438700" cy="1844400"/>
          </a:xfrm>
          <a:prstGeom prst="rect">
            <a:avLst/>
          </a:prstGeom>
          <a:solidFill>
            <a:schemeClr val="accent2"/>
          </a:solidFill>
          <a:ln cap="sq" cmpd="thinThick" w="127000">
            <a:solidFill>
              <a:srgbClr val="40404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850" name="Google Shape;850;g134dc9f11cc_0_25"/>
          <p:cNvSpPr txBox="1"/>
          <p:nvPr>
            <p:ph type="title"/>
          </p:nvPr>
        </p:nvSpPr>
        <p:spPr>
          <a:xfrm>
            <a:off x="546351" y="433545"/>
            <a:ext cx="11139900" cy="9303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rgbClr val="FFFFFF"/>
              </a:buClr>
              <a:buSzPts val="5400"/>
              <a:buFont typeface="Calibri"/>
              <a:buNone/>
            </a:pPr>
            <a:r>
              <a:rPr lang="en-US" sz="5400">
                <a:solidFill>
                  <a:srgbClr val="FFFFFF"/>
                </a:solidFill>
              </a:rPr>
              <a:t>Issues for lasting food security in TLB</a:t>
            </a:r>
            <a:endParaRPr/>
          </a:p>
        </p:txBody>
      </p:sp>
      <p:cxnSp>
        <p:nvCxnSpPr>
          <p:cNvPr id="851" name="Google Shape;851;g134dc9f11cc_0_25"/>
          <p:cNvCxnSpPr/>
          <p:nvPr/>
        </p:nvCxnSpPr>
        <p:spPr>
          <a:xfrm>
            <a:off x="2230078" y="1522292"/>
            <a:ext cx="7772400" cy="0"/>
          </a:xfrm>
          <a:prstGeom prst="straightConnector1">
            <a:avLst/>
          </a:prstGeom>
          <a:noFill/>
          <a:ln cap="flat" cmpd="sng" w="22225">
            <a:solidFill>
              <a:srgbClr val="D9D9D9"/>
            </a:solidFill>
            <a:prstDash val="solid"/>
            <a:miter lim="800000"/>
            <a:headEnd len="sm" w="sm" type="none"/>
            <a:tailEnd len="sm" w="sm" type="none"/>
          </a:ln>
        </p:spPr>
      </p:cxnSp>
      <p:sp>
        <p:nvSpPr>
          <p:cNvPr id="852" name="Google Shape;852;g134dc9f11cc_0_25"/>
          <p:cNvSpPr txBox="1"/>
          <p:nvPr/>
        </p:nvSpPr>
        <p:spPr>
          <a:xfrm>
            <a:off x="471650" y="2200975"/>
            <a:ext cx="11289300" cy="4987200"/>
          </a:xfrm>
          <a:prstGeom prst="rect">
            <a:avLst/>
          </a:prstGeom>
          <a:noFill/>
          <a:ln>
            <a:noFill/>
          </a:ln>
        </p:spPr>
        <p:txBody>
          <a:bodyPr anchorCtr="0" anchor="t" bIns="91425" lIns="91425" spcFirstLastPara="1" rIns="91425" wrap="square" tIns="91425">
            <a:spAutoFit/>
          </a:bodyPr>
          <a:lstStyle/>
          <a:p>
            <a:pPr indent="-381000" lvl="0" marL="457200" marR="0" rtl="0" algn="l">
              <a:lnSpc>
                <a:spcPct val="100000"/>
              </a:lnSpc>
              <a:spcBef>
                <a:spcPts val="0"/>
              </a:spcBef>
              <a:spcAft>
                <a:spcPts val="0"/>
              </a:spcAft>
              <a:buClr>
                <a:schemeClr val="dk1"/>
              </a:buClr>
              <a:buSzPts val="2400"/>
              <a:buFont typeface="Calibri"/>
              <a:buChar char="●"/>
            </a:pPr>
            <a:r>
              <a:rPr b="0" i="0" lang="en-US" sz="2400" u="none" cap="none" strike="noStrike">
                <a:solidFill>
                  <a:schemeClr val="dk1"/>
                </a:solidFill>
                <a:latin typeface="Calibri"/>
                <a:ea typeface="Calibri"/>
                <a:cs typeface="Calibri"/>
                <a:sym typeface="Calibri"/>
              </a:rPr>
              <a:t>Decrease in the amount of land used to grow crops</a:t>
            </a:r>
            <a:endParaRPr b="0" i="0" sz="2400" u="none" cap="none" strike="noStrike">
              <a:solidFill>
                <a:schemeClr val="dk1"/>
              </a:solidFill>
              <a:latin typeface="Calibri"/>
              <a:ea typeface="Calibri"/>
              <a:cs typeface="Calibri"/>
              <a:sym typeface="Calibri"/>
            </a:endParaRPr>
          </a:p>
          <a:p>
            <a:pPr indent="-381000" lvl="1" marL="914400" marR="0" rtl="0" algn="l">
              <a:lnSpc>
                <a:spcPct val="100000"/>
              </a:lnSpc>
              <a:spcBef>
                <a:spcPts val="0"/>
              </a:spcBef>
              <a:spcAft>
                <a:spcPts val="0"/>
              </a:spcAft>
              <a:buClr>
                <a:schemeClr val="dk1"/>
              </a:buClr>
              <a:buSzPts val="2400"/>
              <a:buFont typeface="Calibri"/>
              <a:buChar char="○"/>
            </a:pPr>
            <a:r>
              <a:rPr b="0" i="0" lang="en-US" sz="2400" u="none" cap="none" strike="noStrike">
                <a:solidFill>
                  <a:schemeClr val="dk1"/>
                </a:solidFill>
                <a:latin typeface="Calibri"/>
                <a:ea typeface="Calibri"/>
                <a:cs typeface="Calibri"/>
                <a:sym typeface="Calibri"/>
              </a:rPr>
              <a:t>over the last three census periods TLB has seen a total decrease of 14% of farmland in this category while Ontario as a whole has seen an increase</a:t>
            </a:r>
            <a:endParaRPr b="0" i="0" sz="2400" u="none" cap="none" strike="noStrike">
              <a:solidFill>
                <a:schemeClr val="dk1"/>
              </a:solidFill>
              <a:latin typeface="Calibri"/>
              <a:ea typeface="Calibri"/>
              <a:cs typeface="Calibri"/>
              <a:sym typeface="Calibri"/>
            </a:endParaRPr>
          </a:p>
          <a:p>
            <a:pPr indent="-381000" lvl="1" marL="914400" marR="0" rtl="0" algn="l">
              <a:lnSpc>
                <a:spcPct val="100000"/>
              </a:lnSpc>
              <a:spcBef>
                <a:spcPts val="0"/>
              </a:spcBef>
              <a:spcAft>
                <a:spcPts val="0"/>
              </a:spcAft>
              <a:buClr>
                <a:schemeClr val="dk1"/>
              </a:buClr>
              <a:buSzPts val="2400"/>
              <a:buFont typeface="Calibri"/>
              <a:buChar char="○"/>
            </a:pPr>
            <a:r>
              <a:rPr b="0" i="0" lang="en-US" sz="2400" u="none" cap="none" strike="noStrike">
                <a:solidFill>
                  <a:schemeClr val="dk1"/>
                </a:solidFill>
                <a:latin typeface="Calibri"/>
                <a:ea typeface="Calibri"/>
                <a:cs typeface="Calibri"/>
                <a:sym typeface="Calibri"/>
              </a:rPr>
              <a:t>Total decrease of nearly 52938 football fields</a:t>
            </a:r>
            <a:endParaRPr b="0" i="0" sz="2400" u="none" cap="none" strike="noStrike">
              <a:solidFill>
                <a:schemeClr val="dk1"/>
              </a:solidFill>
              <a:latin typeface="Calibri"/>
              <a:ea typeface="Calibri"/>
              <a:cs typeface="Calibri"/>
              <a:sym typeface="Calibri"/>
            </a:endParaRPr>
          </a:p>
          <a:p>
            <a:pPr indent="-381000" lvl="0" marL="457200" marR="0" rtl="0" algn="l">
              <a:lnSpc>
                <a:spcPct val="100000"/>
              </a:lnSpc>
              <a:spcBef>
                <a:spcPts val="0"/>
              </a:spcBef>
              <a:spcAft>
                <a:spcPts val="0"/>
              </a:spcAft>
              <a:buClr>
                <a:schemeClr val="dk1"/>
              </a:buClr>
              <a:buSzPts val="2400"/>
              <a:buFont typeface="Calibri"/>
              <a:buChar char="●"/>
            </a:pPr>
            <a:r>
              <a:rPr b="0" i="0" lang="en-US" sz="2400" u="none" cap="none" strike="noStrike">
                <a:solidFill>
                  <a:schemeClr val="dk1"/>
                </a:solidFill>
                <a:latin typeface="Calibri"/>
                <a:ea typeface="Calibri"/>
                <a:cs typeface="Calibri"/>
                <a:sym typeface="Calibri"/>
              </a:rPr>
              <a:t>Decrease in the number of jobs in agriculture and in number of people working on farms in TLB</a:t>
            </a:r>
            <a:endParaRPr b="0" i="0" sz="2400" u="none" cap="none" strike="noStrike">
              <a:solidFill>
                <a:schemeClr val="dk1"/>
              </a:solidFill>
              <a:latin typeface="Calibri"/>
              <a:ea typeface="Calibri"/>
              <a:cs typeface="Calibri"/>
              <a:sym typeface="Calibri"/>
            </a:endParaRPr>
          </a:p>
          <a:p>
            <a:pPr indent="-381000" lvl="1" marL="914400" marR="0" rtl="0" algn="l">
              <a:lnSpc>
                <a:spcPct val="100000"/>
              </a:lnSpc>
              <a:spcBef>
                <a:spcPts val="0"/>
              </a:spcBef>
              <a:spcAft>
                <a:spcPts val="0"/>
              </a:spcAft>
              <a:buClr>
                <a:schemeClr val="dk1"/>
              </a:buClr>
              <a:buSzPts val="2400"/>
              <a:buFont typeface="Calibri"/>
              <a:buChar char="○"/>
            </a:pPr>
            <a:r>
              <a:rPr b="0" i="0" lang="en-US" sz="2400" u="none" cap="none" strike="noStrike">
                <a:solidFill>
                  <a:schemeClr val="dk1"/>
                </a:solidFill>
                <a:latin typeface="Calibri"/>
                <a:ea typeface="Calibri"/>
                <a:cs typeface="Calibri"/>
                <a:sym typeface="Calibri"/>
              </a:rPr>
              <a:t>68% reduction in farms using paid employees over the last 20 years in Ontario</a:t>
            </a:r>
            <a:endParaRPr b="0" i="0" sz="2400" u="none" cap="none" strike="noStrike">
              <a:solidFill>
                <a:schemeClr val="dk1"/>
              </a:solidFill>
              <a:latin typeface="Calibri"/>
              <a:ea typeface="Calibri"/>
              <a:cs typeface="Calibri"/>
              <a:sym typeface="Calibri"/>
            </a:endParaRPr>
          </a:p>
          <a:p>
            <a:pPr indent="-381000" lvl="1" marL="914400" marR="0" rtl="0" algn="l">
              <a:lnSpc>
                <a:spcPct val="100000"/>
              </a:lnSpc>
              <a:spcBef>
                <a:spcPts val="0"/>
              </a:spcBef>
              <a:spcAft>
                <a:spcPts val="0"/>
              </a:spcAft>
              <a:buClr>
                <a:schemeClr val="dk1"/>
              </a:buClr>
              <a:buSzPts val="2400"/>
              <a:buFont typeface="Calibri"/>
              <a:buChar char="○"/>
            </a:pPr>
            <a:r>
              <a:rPr b="0" i="0" lang="en-US" sz="2400" u="none" cap="none" strike="noStrike">
                <a:solidFill>
                  <a:schemeClr val="dk1"/>
                </a:solidFill>
                <a:latin typeface="Calibri"/>
                <a:ea typeface="Calibri"/>
                <a:cs typeface="Calibri"/>
                <a:sym typeface="Calibri"/>
              </a:rPr>
              <a:t>over 50% decrease in the number in TLB of farms using  seasonal workers in the last 15 years</a:t>
            </a:r>
            <a:endParaRPr b="0" i="0" sz="2400" u="none" cap="none" strike="noStrike">
              <a:solidFill>
                <a:schemeClr val="dk1"/>
              </a:solidFill>
              <a:latin typeface="Calibri"/>
              <a:ea typeface="Calibri"/>
              <a:cs typeface="Calibri"/>
              <a:sym typeface="Calibri"/>
            </a:endParaRPr>
          </a:p>
          <a:p>
            <a:pPr indent="-381000" lvl="0" marL="457200" marR="0" rtl="0" algn="l">
              <a:lnSpc>
                <a:spcPct val="100000"/>
              </a:lnSpc>
              <a:spcBef>
                <a:spcPts val="0"/>
              </a:spcBef>
              <a:spcAft>
                <a:spcPts val="0"/>
              </a:spcAft>
              <a:buClr>
                <a:schemeClr val="dk1"/>
              </a:buClr>
              <a:buSzPts val="2400"/>
              <a:buFont typeface="Calibri"/>
              <a:buChar char="●"/>
            </a:pPr>
            <a:r>
              <a:rPr b="0" i="0" lang="en-US" sz="2400" u="none" cap="none" strike="noStrike">
                <a:solidFill>
                  <a:schemeClr val="dk1"/>
                </a:solidFill>
                <a:latin typeface="Calibri"/>
                <a:ea typeface="Calibri"/>
                <a:cs typeface="Calibri"/>
                <a:sym typeface="Calibri"/>
                <a:extLst>
                  <a:ext uri="http://customooxmlschemas.google.com/">
                    <go:slidesCustomData xmlns:go="http://customooxmlschemas.google.com/" textRoundtripDataId="4"/>
                  </a:ext>
                </a:extLst>
              </a:rPr>
              <a:t>Transition to cash crops </a:t>
            </a:r>
            <a:r>
              <a:rPr b="0" i="0" lang="en-US" sz="2400" u="none" cap="none" strike="noStrike">
                <a:solidFill>
                  <a:schemeClr val="dk1"/>
                </a:solidFill>
                <a:latin typeface="Calibri"/>
                <a:ea typeface="Calibri"/>
                <a:cs typeface="Calibri"/>
                <a:sym typeface="Calibri"/>
              </a:rPr>
              <a:t>and foods that do not require as much labour</a:t>
            </a:r>
            <a:endParaRPr b="0" i="0" sz="2400" u="none" cap="none" strike="noStrike">
              <a:solidFill>
                <a:schemeClr val="dk1"/>
              </a:solidFill>
              <a:latin typeface="Calibri"/>
              <a:ea typeface="Calibri"/>
              <a:cs typeface="Calibri"/>
              <a:sym typeface="Calibri"/>
            </a:endParaRPr>
          </a:p>
          <a:p>
            <a:pPr indent="-381000" lvl="1" marL="914400" marR="0" rtl="0" algn="l">
              <a:lnSpc>
                <a:spcPct val="100000"/>
              </a:lnSpc>
              <a:spcBef>
                <a:spcPts val="0"/>
              </a:spcBef>
              <a:spcAft>
                <a:spcPts val="0"/>
              </a:spcAft>
              <a:buClr>
                <a:schemeClr val="dk1"/>
              </a:buClr>
              <a:buSzPts val="2400"/>
              <a:buFont typeface="Calibri"/>
              <a:buChar char="○"/>
            </a:pPr>
            <a:r>
              <a:rPr b="0" i="0" lang="en-US" sz="2400" u="none" cap="none" strike="noStrike">
                <a:solidFill>
                  <a:schemeClr val="dk1"/>
                </a:solidFill>
                <a:latin typeface="Calibri"/>
                <a:ea typeface="Calibri"/>
                <a:cs typeface="Calibri"/>
                <a:sym typeface="Calibri"/>
              </a:rPr>
              <a:t>much of horticultural products are hand picked, grain and cash crop farm are all mechanised</a:t>
            </a:r>
            <a:endParaRPr b="0" i="0" sz="24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Calibri"/>
              <a:ea typeface="Calibri"/>
              <a:cs typeface="Calibri"/>
              <a:sym typeface="Calibri"/>
            </a:endParaRPr>
          </a:p>
        </p:txBody>
      </p:sp>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56" name="Shape 856"/>
        <p:cNvGrpSpPr/>
        <p:nvPr/>
      </p:nvGrpSpPr>
      <p:grpSpPr>
        <a:xfrm>
          <a:off x="0" y="0"/>
          <a:ext cx="0" cy="0"/>
          <a:chOff x="0" y="0"/>
          <a:chExt cx="0" cy="0"/>
        </a:xfrm>
      </p:grpSpPr>
      <p:sp>
        <p:nvSpPr>
          <p:cNvPr id="857" name="Google Shape;857;g13c34dfad5c_0_6"/>
          <p:cNvSpPr/>
          <p:nvPr/>
        </p:nvSpPr>
        <p:spPr>
          <a:xfrm>
            <a:off x="396882" y="280374"/>
            <a:ext cx="11438700" cy="1844400"/>
          </a:xfrm>
          <a:prstGeom prst="rect">
            <a:avLst/>
          </a:prstGeom>
          <a:solidFill>
            <a:schemeClr val="accent2"/>
          </a:solidFill>
          <a:ln cap="sq" cmpd="thinThick" w="127000">
            <a:solidFill>
              <a:srgbClr val="40404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858" name="Google Shape;858;g13c34dfad5c_0_6"/>
          <p:cNvSpPr txBox="1"/>
          <p:nvPr>
            <p:ph type="title"/>
          </p:nvPr>
        </p:nvSpPr>
        <p:spPr>
          <a:xfrm>
            <a:off x="546351" y="433545"/>
            <a:ext cx="11139900" cy="9303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rgbClr val="FFFFFF"/>
              </a:buClr>
              <a:buSzPts val="5400"/>
              <a:buFont typeface="Calibri"/>
              <a:buNone/>
            </a:pPr>
            <a:r>
              <a:rPr lang="en-US" sz="5400">
                <a:solidFill>
                  <a:srgbClr val="FFFFFF"/>
                </a:solidFill>
              </a:rPr>
              <a:t>Issues for lasting food security in TLB</a:t>
            </a:r>
            <a:endParaRPr/>
          </a:p>
        </p:txBody>
      </p:sp>
      <p:cxnSp>
        <p:nvCxnSpPr>
          <p:cNvPr id="859" name="Google Shape;859;g13c34dfad5c_0_6"/>
          <p:cNvCxnSpPr/>
          <p:nvPr/>
        </p:nvCxnSpPr>
        <p:spPr>
          <a:xfrm>
            <a:off x="2230078" y="1522292"/>
            <a:ext cx="7772400" cy="0"/>
          </a:xfrm>
          <a:prstGeom prst="straightConnector1">
            <a:avLst/>
          </a:prstGeom>
          <a:noFill/>
          <a:ln cap="flat" cmpd="sng" w="22225">
            <a:solidFill>
              <a:srgbClr val="D9D9D9"/>
            </a:solidFill>
            <a:prstDash val="solid"/>
            <a:miter lim="800000"/>
            <a:headEnd len="sm" w="sm" type="none"/>
            <a:tailEnd len="sm" w="sm" type="none"/>
          </a:ln>
        </p:spPr>
      </p:cxnSp>
      <p:sp>
        <p:nvSpPr>
          <p:cNvPr id="860" name="Google Shape;860;g13c34dfad5c_0_6"/>
          <p:cNvSpPr txBox="1"/>
          <p:nvPr/>
        </p:nvSpPr>
        <p:spPr>
          <a:xfrm>
            <a:off x="471650" y="2200975"/>
            <a:ext cx="11289300" cy="4617600"/>
          </a:xfrm>
          <a:prstGeom prst="rect">
            <a:avLst/>
          </a:prstGeom>
          <a:noFill/>
          <a:ln>
            <a:noFill/>
          </a:ln>
        </p:spPr>
        <p:txBody>
          <a:bodyPr anchorCtr="0" anchor="t" bIns="91425" lIns="91425" spcFirstLastPara="1" rIns="91425" wrap="square" tIns="91425">
            <a:spAutoFit/>
          </a:bodyPr>
          <a:lstStyle/>
          <a:p>
            <a:pPr indent="-381000" lvl="0" marL="457200" marR="0" rtl="0" algn="l">
              <a:lnSpc>
                <a:spcPct val="100000"/>
              </a:lnSpc>
              <a:spcBef>
                <a:spcPts val="0"/>
              </a:spcBef>
              <a:spcAft>
                <a:spcPts val="0"/>
              </a:spcAft>
              <a:buClr>
                <a:schemeClr val="dk1"/>
              </a:buClr>
              <a:buSzPts val="2400"/>
              <a:buFont typeface="Calibri"/>
              <a:buChar char="●"/>
            </a:pPr>
            <a:r>
              <a:rPr b="0" i="0" lang="en-US" sz="2400" u="none" cap="none" strike="noStrike">
                <a:solidFill>
                  <a:schemeClr val="dk1"/>
                </a:solidFill>
                <a:latin typeface="Calibri"/>
                <a:ea typeface="Calibri"/>
                <a:cs typeface="Calibri"/>
                <a:sym typeface="Calibri"/>
              </a:rPr>
              <a:t>Land access: Only 2.6% of Ontario farms reporting area-crop shared from others are found in TLB (down from 3.85% in 2016), and that makes up only 0.87% of the province’s total reported acreage crop-shared. 	</a:t>
            </a:r>
            <a:endParaRPr b="0" i="0" sz="2400" u="none" cap="none" strike="noStrike">
              <a:solidFill>
                <a:schemeClr val="dk1"/>
              </a:solidFill>
              <a:latin typeface="Calibri"/>
              <a:ea typeface="Calibri"/>
              <a:cs typeface="Calibri"/>
              <a:sym typeface="Calibri"/>
            </a:endParaRPr>
          </a:p>
          <a:p>
            <a:pPr indent="-381000" lvl="1" marL="914400" marR="0" rtl="0" algn="l">
              <a:lnSpc>
                <a:spcPct val="100000"/>
              </a:lnSpc>
              <a:spcBef>
                <a:spcPts val="0"/>
              </a:spcBef>
              <a:spcAft>
                <a:spcPts val="0"/>
              </a:spcAft>
              <a:buClr>
                <a:schemeClr val="dk1"/>
              </a:buClr>
              <a:buSzPts val="2400"/>
              <a:buFont typeface="Calibri"/>
              <a:buChar char="○"/>
            </a:pPr>
            <a:r>
              <a:rPr b="0" i="0" lang="en-US" sz="2400" u="none" cap="none" strike="noStrike">
                <a:solidFill>
                  <a:schemeClr val="dk1"/>
                </a:solidFill>
                <a:latin typeface="Calibri"/>
                <a:ea typeface="Calibri"/>
                <a:cs typeface="Calibri"/>
                <a:sym typeface="Calibri"/>
              </a:rPr>
              <a:t>TLB does have a significant portion (15.8%) of ONT farmland “used through other arrangements (such as land-trading, or provided rent-free)</a:t>
            </a:r>
            <a:endParaRPr b="0" i="0" sz="2400" u="none" cap="none" strike="noStrike">
              <a:solidFill>
                <a:schemeClr val="dk1"/>
              </a:solidFill>
              <a:latin typeface="Calibri"/>
              <a:ea typeface="Calibri"/>
              <a:cs typeface="Calibri"/>
              <a:sym typeface="Calibri"/>
            </a:endParaRPr>
          </a:p>
          <a:p>
            <a:pPr indent="-381000" lvl="1" marL="914400" marR="0" rtl="0" algn="l">
              <a:lnSpc>
                <a:spcPct val="100000"/>
              </a:lnSpc>
              <a:spcBef>
                <a:spcPts val="0"/>
              </a:spcBef>
              <a:spcAft>
                <a:spcPts val="0"/>
              </a:spcAft>
              <a:buClr>
                <a:schemeClr val="dk1"/>
              </a:buClr>
              <a:buSzPts val="2400"/>
              <a:buFont typeface="Calibri"/>
              <a:buChar char="○"/>
            </a:pPr>
            <a:r>
              <a:rPr b="0" i="0" lang="en-US" sz="2400" u="none" cap="none" strike="noStrike">
                <a:solidFill>
                  <a:schemeClr val="dk1"/>
                </a:solidFill>
                <a:latin typeface="Calibri"/>
                <a:ea typeface="Calibri"/>
                <a:cs typeface="Calibri"/>
                <a:sym typeface="Calibri"/>
              </a:rPr>
              <a:t>TLB has declined by 268 farms w/area used by others from 2011-2021 (384 rem.)</a:t>
            </a:r>
            <a:endParaRPr b="0" i="0" sz="2400" u="none" cap="none" strike="noStrike">
              <a:solidFill>
                <a:schemeClr val="dk1"/>
              </a:solidFill>
              <a:latin typeface="Calibri"/>
              <a:ea typeface="Calibri"/>
              <a:cs typeface="Calibri"/>
              <a:sym typeface="Calibri"/>
            </a:endParaRPr>
          </a:p>
          <a:p>
            <a:pPr indent="-381000" lvl="1" marL="914400" marR="0" rtl="0" algn="l">
              <a:lnSpc>
                <a:spcPct val="100000"/>
              </a:lnSpc>
              <a:spcBef>
                <a:spcPts val="0"/>
              </a:spcBef>
              <a:spcAft>
                <a:spcPts val="0"/>
              </a:spcAft>
              <a:buClr>
                <a:schemeClr val="dk1"/>
              </a:buClr>
              <a:buSzPts val="2400"/>
              <a:buFont typeface="Calibri"/>
              <a:buChar char="○"/>
            </a:pPr>
            <a:r>
              <a:rPr b="0" i="0" lang="en-US" sz="2400" u="none" cap="none" strike="noStrike">
                <a:solidFill>
                  <a:schemeClr val="dk1"/>
                </a:solidFill>
                <a:latin typeface="Calibri"/>
                <a:ea typeface="Calibri"/>
                <a:cs typeface="Calibri"/>
                <a:sym typeface="Calibri"/>
              </a:rPr>
              <a:t>Bancroft, Hastings Highlands, Trent Lakes, Lanark Highlands, C. Frontenac, N. Frontenac rented out &lt;11% of farmland (2016). 2021: all regions w/disclosed totals above 11%, other than 3 at 0%: G. Bay, N. Frontenac and Ad. Highlands</a:t>
            </a:r>
            <a:endParaRPr b="0" i="0" sz="2400" u="none" cap="none" strike="noStrike">
              <a:solidFill>
                <a:schemeClr val="dk1"/>
              </a:solidFill>
              <a:latin typeface="Calibri"/>
              <a:ea typeface="Calibri"/>
              <a:cs typeface="Calibri"/>
              <a:sym typeface="Calibri"/>
            </a:endParaRPr>
          </a:p>
          <a:p>
            <a:pPr indent="-381000" lvl="0" marL="457200" marR="0" rtl="0" algn="l">
              <a:lnSpc>
                <a:spcPct val="100000"/>
              </a:lnSpc>
              <a:spcBef>
                <a:spcPts val="0"/>
              </a:spcBef>
              <a:spcAft>
                <a:spcPts val="0"/>
              </a:spcAft>
              <a:buClr>
                <a:schemeClr val="dk1"/>
              </a:buClr>
              <a:buSzPts val="2400"/>
              <a:buFont typeface="Calibri"/>
              <a:buChar char="●"/>
            </a:pPr>
            <a:r>
              <a:rPr b="0" i="0" lang="en-US" sz="2400" u="none" cap="none" strike="noStrike">
                <a:solidFill>
                  <a:schemeClr val="dk1"/>
                </a:solidFill>
                <a:latin typeface="Calibri"/>
                <a:ea typeface="Calibri"/>
                <a:cs typeface="Calibri"/>
                <a:sym typeface="Calibri"/>
              </a:rPr>
              <a:t>Market value of avg TLB farm total capital has grown over $1mil in a decade (2011-21)</a:t>
            </a:r>
            <a:endParaRPr b="0" i="0" sz="2400" u="none" cap="none" strike="noStrike">
              <a:solidFill>
                <a:schemeClr val="dk1"/>
              </a:solidFill>
              <a:latin typeface="Calibri"/>
              <a:ea typeface="Calibri"/>
              <a:cs typeface="Calibri"/>
              <a:sym typeface="Calibri"/>
            </a:endParaRPr>
          </a:p>
          <a:p>
            <a:pPr indent="-381000" lvl="1" marL="914400" marR="0" rtl="0" algn="l">
              <a:lnSpc>
                <a:spcPct val="100000"/>
              </a:lnSpc>
              <a:spcBef>
                <a:spcPts val="0"/>
              </a:spcBef>
              <a:spcAft>
                <a:spcPts val="0"/>
              </a:spcAft>
              <a:buClr>
                <a:schemeClr val="dk1"/>
              </a:buClr>
              <a:buSzPts val="2400"/>
              <a:buFont typeface="Calibri"/>
              <a:buChar char="○"/>
            </a:pPr>
            <a:r>
              <a:rPr b="0" i="0" lang="en-US" sz="2400" u="none" cap="none" strike="noStrike">
                <a:solidFill>
                  <a:schemeClr val="dk1"/>
                </a:solidFill>
                <a:latin typeface="Calibri"/>
                <a:ea typeface="Calibri"/>
                <a:cs typeface="Calibri"/>
                <a:sym typeface="Calibri"/>
              </a:rPr>
              <a:t>Avg op. expense for TLB farm up &gt;100% (2006-2021), approx. $52,000 to $114,700</a:t>
            </a:r>
            <a:endParaRPr b="0" i="0" sz="2400" u="none" cap="none" strike="noStrike">
              <a:solidFill>
                <a:schemeClr val="dk1"/>
              </a:solidFill>
              <a:latin typeface="Calibri"/>
              <a:ea typeface="Calibri"/>
              <a:cs typeface="Calibri"/>
              <a:sym typeface="Calibri"/>
            </a:endParaRPr>
          </a:p>
          <a:p>
            <a:pPr indent="-381000" lvl="1" marL="914400" marR="0" rtl="0" algn="l">
              <a:lnSpc>
                <a:spcPct val="100000"/>
              </a:lnSpc>
              <a:spcBef>
                <a:spcPts val="0"/>
              </a:spcBef>
              <a:spcAft>
                <a:spcPts val="0"/>
              </a:spcAft>
              <a:buClr>
                <a:schemeClr val="dk1"/>
              </a:buClr>
              <a:buSzPts val="2400"/>
              <a:buFont typeface="Calibri"/>
              <a:buChar char="○"/>
            </a:pPr>
            <a:r>
              <a:rPr b="0" i="0" lang="en-US" sz="2400" u="none" cap="none" strike="noStrike">
                <a:solidFill>
                  <a:schemeClr val="dk1"/>
                </a:solidFill>
                <a:latin typeface="Calibri"/>
                <a:ea typeface="Calibri"/>
                <a:cs typeface="Calibri"/>
                <a:sym typeface="Calibri"/>
              </a:rPr>
              <a:t>Average operating expense per acre has increased from $249 to $459, 2011-2021 </a:t>
            </a:r>
            <a:endParaRPr b="0" i="0" sz="2400" u="none" cap="none" strike="noStrike">
              <a:solidFill>
                <a:schemeClr val="dk1"/>
              </a:solidFill>
              <a:latin typeface="Calibri"/>
              <a:ea typeface="Calibri"/>
              <a:cs typeface="Calibri"/>
              <a:sym typeface="Calibri"/>
            </a:endParaRPr>
          </a:p>
        </p:txBody>
      </p:sp>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64" name="Shape 864"/>
        <p:cNvGrpSpPr/>
        <p:nvPr/>
      </p:nvGrpSpPr>
      <p:grpSpPr>
        <a:xfrm>
          <a:off x="0" y="0"/>
          <a:ext cx="0" cy="0"/>
          <a:chOff x="0" y="0"/>
          <a:chExt cx="0" cy="0"/>
        </a:xfrm>
      </p:grpSpPr>
      <p:sp>
        <p:nvSpPr>
          <p:cNvPr id="865" name="Google Shape;865;g13c4197683e_0_53"/>
          <p:cNvSpPr/>
          <p:nvPr/>
        </p:nvSpPr>
        <p:spPr>
          <a:xfrm>
            <a:off x="396882" y="280374"/>
            <a:ext cx="11438700" cy="1844400"/>
          </a:xfrm>
          <a:prstGeom prst="rect">
            <a:avLst/>
          </a:prstGeom>
          <a:solidFill>
            <a:schemeClr val="accent2"/>
          </a:solidFill>
          <a:ln cap="sq" cmpd="thinThick" w="127000">
            <a:solidFill>
              <a:srgbClr val="40404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866" name="Google Shape;866;g13c4197683e_0_53"/>
          <p:cNvSpPr txBox="1"/>
          <p:nvPr>
            <p:ph type="title"/>
          </p:nvPr>
        </p:nvSpPr>
        <p:spPr>
          <a:xfrm>
            <a:off x="546351" y="433545"/>
            <a:ext cx="11139900" cy="9303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rgbClr val="FFFFFF"/>
              </a:buClr>
              <a:buSzPts val="5400"/>
              <a:buFont typeface="Calibri"/>
              <a:buNone/>
            </a:pPr>
            <a:r>
              <a:rPr lang="en-US" sz="5400">
                <a:solidFill>
                  <a:srgbClr val="FFFFFF"/>
                </a:solidFill>
              </a:rPr>
              <a:t>Issues for lasting food security in TLB</a:t>
            </a:r>
            <a:endParaRPr/>
          </a:p>
        </p:txBody>
      </p:sp>
      <p:cxnSp>
        <p:nvCxnSpPr>
          <p:cNvPr id="867" name="Google Shape;867;g13c4197683e_0_53"/>
          <p:cNvCxnSpPr/>
          <p:nvPr/>
        </p:nvCxnSpPr>
        <p:spPr>
          <a:xfrm>
            <a:off x="2230078" y="1522292"/>
            <a:ext cx="7772400" cy="0"/>
          </a:xfrm>
          <a:prstGeom prst="straightConnector1">
            <a:avLst/>
          </a:prstGeom>
          <a:noFill/>
          <a:ln cap="flat" cmpd="sng" w="22225">
            <a:solidFill>
              <a:srgbClr val="D9D9D9"/>
            </a:solidFill>
            <a:prstDash val="solid"/>
            <a:miter lim="800000"/>
            <a:headEnd len="sm" w="sm" type="none"/>
            <a:tailEnd len="sm" w="sm" type="none"/>
          </a:ln>
        </p:spPr>
      </p:cxnSp>
      <p:sp>
        <p:nvSpPr>
          <p:cNvPr id="868" name="Google Shape;868;g13c4197683e_0_53"/>
          <p:cNvSpPr txBox="1"/>
          <p:nvPr/>
        </p:nvSpPr>
        <p:spPr>
          <a:xfrm>
            <a:off x="107425" y="2200975"/>
            <a:ext cx="11961300" cy="4617600"/>
          </a:xfrm>
          <a:prstGeom prst="rect">
            <a:avLst/>
          </a:prstGeom>
          <a:noFill/>
          <a:ln>
            <a:noFill/>
          </a:ln>
        </p:spPr>
        <p:txBody>
          <a:bodyPr anchorCtr="0" anchor="t" bIns="91425" lIns="91425" spcFirstLastPara="1" rIns="91425" wrap="square" tIns="91425">
            <a:spAutoFit/>
          </a:bodyPr>
          <a:lstStyle/>
          <a:p>
            <a:pPr indent="-381000" lvl="0" marL="457200" marR="0" rtl="0" algn="l">
              <a:lnSpc>
                <a:spcPct val="100000"/>
              </a:lnSpc>
              <a:spcBef>
                <a:spcPts val="0"/>
              </a:spcBef>
              <a:spcAft>
                <a:spcPts val="0"/>
              </a:spcAft>
              <a:buClr>
                <a:schemeClr val="dk1"/>
              </a:buClr>
              <a:buSzPts val="2400"/>
              <a:buFont typeface="Calibri"/>
              <a:buChar char="●"/>
            </a:pPr>
            <a:r>
              <a:rPr b="0" i="0" lang="en-US" sz="2400" u="none" cap="none" strike="noStrike">
                <a:solidFill>
                  <a:schemeClr val="dk1"/>
                </a:solidFill>
                <a:latin typeface="Calibri"/>
                <a:ea typeface="Calibri"/>
                <a:cs typeface="Calibri"/>
                <a:sym typeface="Calibri"/>
              </a:rPr>
              <a:t>Market access challenges: Low volume of direct sales</a:t>
            </a:r>
            <a:endParaRPr b="0" i="0" sz="2400" u="none" cap="none" strike="noStrike">
              <a:solidFill>
                <a:schemeClr val="dk1"/>
              </a:solidFill>
              <a:latin typeface="Calibri"/>
              <a:ea typeface="Calibri"/>
              <a:cs typeface="Calibri"/>
              <a:sym typeface="Calibri"/>
            </a:endParaRPr>
          </a:p>
          <a:p>
            <a:pPr indent="-381000" lvl="1" marL="914400" marR="0" rtl="0" algn="l">
              <a:lnSpc>
                <a:spcPct val="100000"/>
              </a:lnSpc>
              <a:spcBef>
                <a:spcPts val="0"/>
              </a:spcBef>
              <a:spcAft>
                <a:spcPts val="0"/>
              </a:spcAft>
              <a:buClr>
                <a:schemeClr val="dk1"/>
              </a:buClr>
              <a:buSzPts val="2400"/>
              <a:buFont typeface="Calibri"/>
              <a:buChar char="○"/>
            </a:pPr>
            <a:r>
              <a:rPr b="0" i="0" lang="en-US" sz="2400" u="none" cap="none" strike="noStrike">
                <a:solidFill>
                  <a:schemeClr val="dk1"/>
                </a:solidFill>
                <a:latin typeface="Calibri"/>
                <a:ea typeface="Calibri"/>
                <a:cs typeface="Calibri"/>
                <a:sym typeface="Calibri"/>
              </a:rPr>
              <a:t>direct sales more likely to ensure that food stays local, and allows producer to maximize the value of any specialized practices used to produce that good </a:t>
            </a:r>
            <a:endParaRPr b="0" i="0" sz="2400" u="none" cap="none" strike="noStrike">
              <a:solidFill>
                <a:schemeClr val="dk1"/>
              </a:solidFill>
              <a:latin typeface="Calibri"/>
              <a:ea typeface="Calibri"/>
              <a:cs typeface="Calibri"/>
              <a:sym typeface="Calibri"/>
            </a:endParaRPr>
          </a:p>
          <a:p>
            <a:pPr indent="-381000" lvl="1" marL="914400" marR="0" rtl="0" algn="l">
              <a:lnSpc>
                <a:spcPct val="100000"/>
              </a:lnSpc>
              <a:spcBef>
                <a:spcPts val="0"/>
              </a:spcBef>
              <a:spcAft>
                <a:spcPts val="0"/>
              </a:spcAft>
              <a:buClr>
                <a:schemeClr val="dk1"/>
              </a:buClr>
              <a:buSzPts val="2400"/>
              <a:buFont typeface="Calibri"/>
              <a:buChar char="○"/>
            </a:pPr>
            <a:r>
              <a:rPr b="0" i="0" lang="en-US" sz="2400" u="none" cap="none" strike="noStrike">
                <a:solidFill>
                  <a:schemeClr val="dk1"/>
                </a:solidFill>
                <a:latin typeface="Calibri"/>
                <a:ea typeface="Calibri"/>
                <a:cs typeface="Calibri"/>
                <a:sym typeface="Calibri"/>
              </a:rPr>
              <a:t>In TLB only 23% of farms have direct sales and in the rest of Ontario, just 15.3%</a:t>
            </a:r>
            <a:endParaRPr b="0" i="0" sz="2400" u="none" cap="none" strike="noStrike">
              <a:solidFill>
                <a:schemeClr val="dk1"/>
              </a:solidFill>
              <a:highlight>
                <a:srgbClr val="FFFF00"/>
              </a:highlight>
              <a:latin typeface="Calibri"/>
              <a:ea typeface="Calibri"/>
              <a:cs typeface="Calibri"/>
              <a:sym typeface="Calibri"/>
            </a:endParaRPr>
          </a:p>
          <a:p>
            <a:pPr indent="-381000" lvl="0" marL="457200" marR="0" rtl="0" algn="l">
              <a:lnSpc>
                <a:spcPct val="100000"/>
              </a:lnSpc>
              <a:spcBef>
                <a:spcPts val="0"/>
              </a:spcBef>
              <a:spcAft>
                <a:spcPts val="0"/>
              </a:spcAft>
              <a:buClr>
                <a:schemeClr val="dk1"/>
              </a:buClr>
              <a:buSzPts val="2400"/>
              <a:buFont typeface="Calibri"/>
              <a:buChar char="●"/>
            </a:pPr>
            <a:r>
              <a:rPr b="0" i="0" lang="en-US" sz="2400" u="none" cap="none" strike="noStrike">
                <a:solidFill>
                  <a:schemeClr val="dk1"/>
                </a:solidFill>
                <a:latin typeface="Calibri"/>
                <a:ea typeface="Calibri"/>
                <a:cs typeface="Calibri"/>
                <a:sym typeface="Calibri"/>
              </a:rPr>
              <a:t>Farmers markets proposed as solution, but in current day context challenges related to cost, accessibility, km restrictions on sellers, and facilities reduce benefit of this strategy</a:t>
            </a:r>
            <a:endParaRPr b="0" i="0" sz="2400" u="none" cap="none" strike="noStrike">
              <a:solidFill>
                <a:schemeClr val="dk1"/>
              </a:solidFill>
              <a:latin typeface="Calibri"/>
              <a:ea typeface="Calibri"/>
              <a:cs typeface="Calibri"/>
              <a:sym typeface="Calibri"/>
            </a:endParaRPr>
          </a:p>
          <a:p>
            <a:pPr indent="-381000" lvl="1" marL="914400" marR="0" rtl="0" algn="l">
              <a:lnSpc>
                <a:spcPct val="100000"/>
              </a:lnSpc>
              <a:spcBef>
                <a:spcPts val="0"/>
              </a:spcBef>
              <a:spcAft>
                <a:spcPts val="0"/>
              </a:spcAft>
              <a:buClr>
                <a:schemeClr val="dk1"/>
              </a:buClr>
              <a:buSzPts val="2400"/>
              <a:buFont typeface="Calibri"/>
              <a:buChar char="○"/>
            </a:pPr>
            <a:r>
              <a:rPr b="0" i="0" lang="en-US" sz="2400" u="none" cap="none" strike="noStrike">
                <a:solidFill>
                  <a:schemeClr val="dk1"/>
                </a:solidFill>
                <a:latin typeface="Calibri"/>
                <a:ea typeface="Calibri"/>
                <a:cs typeface="Calibri"/>
                <a:sym typeface="Calibri"/>
              </a:rPr>
              <a:t>Bancroft, Carlow/Mayo, Gravenhurst, Seguin, Magnetawan, N. Frontenac and Ad. Highlands had no farms reporting selling at farmers’ markets in 2021</a:t>
            </a:r>
            <a:endParaRPr b="0" i="0" sz="2400" u="none" cap="none" strike="noStrike">
              <a:solidFill>
                <a:schemeClr val="dk1"/>
              </a:solidFill>
              <a:latin typeface="Calibri"/>
              <a:ea typeface="Calibri"/>
              <a:cs typeface="Calibri"/>
              <a:sym typeface="Calibri"/>
            </a:endParaRPr>
          </a:p>
          <a:p>
            <a:pPr indent="-381000" lvl="1" marL="914400" marR="0" rtl="0" algn="l">
              <a:lnSpc>
                <a:spcPct val="100000"/>
              </a:lnSpc>
              <a:spcBef>
                <a:spcPts val="0"/>
              </a:spcBef>
              <a:spcAft>
                <a:spcPts val="0"/>
              </a:spcAft>
              <a:buClr>
                <a:schemeClr val="dk1"/>
              </a:buClr>
              <a:buSzPts val="2400"/>
              <a:buFont typeface="Calibri"/>
              <a:buChar char="○"/>
            </a:pPr>
            <a:r>
              <a:rPr b="0" i="0" lang="en-US" sz="2400" u="none" cap="none" strike="noStrike">
                <a:solidFill>
                  <a:schemeClr val="dk1"/>
                </a:solidFill>
                <a:latin typeface="Calibri"/>
                <a:ea typeface="Calibri"/>
                <a:cs typeface="Calibri"/>
                <a:sym typeface="Calibri"/>
              </a:rPr>
              <a:t>In 2016, only 165 TLB farms reported sales at farmers markets, which is 18.4% of TLB farms with direct sales, whereas for ONT overall, &gt;22% of farms with direct sales report using farmers markets. In 2021, % of direct sales farms reporting selling at farmers markets dropped to 10.7% for TLB, and 15.6% in ONT</a:t>
            </a:r>
            <a:endParaRPr b="0" i="0" sz="2400" u="none" cap="none" strike="noStrike">
              <a:solidFill>
                <a:schemeClr val="dk1"/>
              </a:solidFill>
              <a:latin typeface="Calibri"/>
              <a:ea typeface="Calibri"/>
              <a:cs typeface="Calibri"/>
              <a:sym typeface="Calibri"/>
            </a:endParaRPr>
          </a:p>
        </p:txBody>
      </p:sp>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72" name="Shape 872"/>
        <p:cNvGrpSpPr/>
        <p:nvPr/>
      </p:nvGrpSpPr>
      <p:grpSpPr>
        <a:xfrm>
          <a:off x="0" y="0"/>
          <a:ext cx="0" cy="0"/>
          <a:chOff x="0" y="0"/>
          <a:chExt cx="0" cy="0"/>
        </a:xfrm>
      </p:grpSpPr>
      <p:sp>
        <p:nvSpPr>
          <p:cNvPr id="873" name="Google Shape;873;gf44cc12b32_0_5"/>
          <p:cNvSpPr/>
          <p:nvPr/>
        </p:nvSpPr>
        <p:spPr>
          <a:xfrm>
            <a:off x="396882" y="280374"/>
            <a:ext cx="11438700" cy="1844400"/>
          </a:xfrm>
          <a:prstGeom prst="rect">
            <a:avLst/>
          </a:prstGeom>
          <a:solidFill>
            <a:schemeClr val="accent2"/>
          </a:solidFill>
          <a:ln cap="sq" cmpd="thinThick" w="127000">
            <a:solidFill>
              <a:srgbClr val="40404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874" name="Google Shape;874;gf44cc12b32_0_5"/>
          <p:cNvSpPr txBox="1"/>
          <p:nvPr>
            <p:ph type="title"/>
          </p:nvPr>
        </p:nvSpPr>
        <p:spPr>
          <a:xfrm>
            <a:off x="546351" y="433545"/>
            <a:ext cx="11139900" cy="9303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rgbClr val="FFFFFF"/>
              </a:buClr>
              <a:buSzPts val="5400"/>
              <a:buFont typeface="Calibri"/>
              <a:buNone/>
            </a:pPr>
            <a:r>
              <a:rPr lang="en-US" sz="5400">
                <a:solidFill>
                  <a:srgbClr val="FFFFFF"/>
                </a:solidFill>
              </a:rPr>
              <a:t>Issues for lasting food security in TLB</a:t>
            </a:r>
            <a:endParaRPr/>
          </a:p>
        </p:txBody>
      </p:sp>
      <p:cxnSp>
        <p:nvCxnSpPr>
          <p:cNvPr id="875" name="Google Shape;875;gf44cc12b32_0_5"/>
          <p:cNvCxnSpPr/>
          <p:nvPr/>
        </p:nvCxnSpPr>
        <p:spPr>
          <a:xfrm>
            <a:off x="2230078" y="1522292"/>
            <a:ext cx="7772400" cy="0"/>
          </a:xfrm>
          <a:prstGeom prst="straightConnector1">
            <a:avLst/>
          </a:prstGeom>
          <a:noFill/>
          <a:ln cap="flat" cmpd="sng" w="22225">
            <a:solidFill>
              <a:srgbClr val="D9D9D9"/>
            </a:solidFill>
            <a:prstDash val="solid"/>
            <a:miter lim="800000"/>
            <a:headEnd len="sm" w="sm" type="none"/>
            <a:tailEnd len="sm" w="sm" type="none"/>
          </a:ln>
        </p:spPr>
      </p:cxnSp>
      <p:sp>
        <p:nvSpPr>
          <p:cNvPr id="876" name="Google Shape;876;gf44cc12b32_0_5"/>
          <p:cNvSpPr txBox="1"/>
          <p:nvPr/>
        </p:nvSpPr>
        <p:spPr>
          <a:xfrm>
            <a:off x="180500" y="2285925"/>
            <a:ext cx="11871600" cy="4987200"/>
          </a:xfrm>
          <a:prstGeom prst="rect">
            <a:avLst/>
          </a:prstGeom>
          <a:noFill/>
          <a:ln>
            <a:noFill/>
          </a:ln>
        </p:spPr>
        <p:txBody>
          <a:bodyPr anchorCtr="0" anchor="t" bIns="91425" lIns="91425" spcFirstLastPara="1" rIns="91425" wrap="square" tIns="91425">
            <a:spAutoFit/>
          </a:bodyPr>
          <a:lstStyle/>
          <a:p>
            <a:pPr indent="-381000" lvl="0" marL="457200" marR="0" rtl="0" algn="l">
              <a:lnSpc>
                <a:spcPct val="100000"/>
              </a:lnSpc>
              <a:spcBef>
                <a:spcPts val="0"/>
              </a:spcBef>
              <a:spcAft>
                <a:spcPts val="0"/>
              </a:spcAft>
              <a:buClr>
                <a:schemeClr val="dk1"/>
              </a:buClr>
              <a:buSzPts val="2400"/>
              <a:buFont typeface="Calibri"/>
              <a:buChar char="●"/>
            </a:pPr>
            <a:r>
              <a:rPr b="0" i="0" lang="en-US" sz="2400" u="none" cap="none" strike="noStrike">
                <a:solidFill>
                  <a:schemeClr val="dk1"/>
                </a:solidFill>
                <a:latin typeface="Calibri"/>
                <a:ea typeface="Calibri"/>
                <a:cs typeface="Calibri"/>
                <a:sym typeface="Calibri"/>
              </a:rPr>
              <a:t>Large decrease in agricultural operations less than 399 acres, especially farms 10-129 acres</a:t>
            </a:r>
            <a:endParaRPr b="0" i="0" sz="2400" u="none" cap="none" strike="noStrike">
              <a:solidFill>
                <a:schemeClr val="dk1"/>
              </a:solidFill>
              <a:latin typeface="Calibri"/>
              <a:ea typeface="Calibri"/>
              <a:cs typeface="Calibri"/>
              <a:sym typeface="Calibri"/>
            </a:endParaRPr>
          </a:p>
          <a:p>
            <a:pPr indent="-381000" lvl="0" marL="457200" marR="0" rtl="0" algn="l">
              <a:lnSpc>
                <a:spcPct val="100000"/>
              </a:lnSpc>
              <a:spcBef>
                <a:spcPts val="0"/>
              </a:spcBef>
              <a:spcAft>
                <a:spcPts val="0"/>
              </a:spcAft>
              <a:buClr>
                <a:schemeClr val="dk1"/>
              </a:buClr>
              <a:buSzPts val="2400"/>
              <a:buFont typeface="Calibri"/>
              <a:buChar char="●"/>
            </a:pPr>
            <a:r>
              <a:rPr b="0" i="0" lang="en-US" sz="2400" u="none" cap="none" strike="noStrike">
                <a:solidFill>
                  <a:schemeClr val="dk1"/>
                </a:solidFill>
                <a:latin typeface="Calibri"/>
                <a:ea typeface="Calibri"/>
                <a:cs typeface="Calibri"/>
                <a:sym typeface="Calibri"/>
              </a:rPr>
              <a:t>TLB home to 8.5% of ONT’s greenhouses growing vegetables in 2021 (lots of room for growth). Farms w/greenhouse veg are increasing: TLB total 46 in 2006, vs. 64 in 2021 </a:t>
            </a:r>
            <a:endParaRPr b="0" i="0" sz="2400" u="none" cap="none" strike="noStrike">
              <a:solidFill>
                <a:schemeClr val="dk1"/>
              </a:solidFill>
              <a:latin typeface="Calibri"/>
              <a:ea typeface="Calibri"/>
              <a:cs typeface="Calibri"/>
              <a:sym typeface="Calibri"/>
            </a:endParaRPr>
          </a:p>
          <a:p>
            <a:pPr indent="-381000" lvl="0" marL="457200" marR="0" rtl="0" algn="l">
              <a:lnSpc>
                <a:spcPct val="100000"/>
              </a:lnSpc>
              <a:spcBef>
                <a:spcPts val="0"/>
              </a:spcBef>
              <a:spcAft>
                <a:spcPts val="0"/>
              </a:spcAft>
              <a:buClr>
                <a:schemeClr val="dk1"/>
              </a:buClr>
              <a:buSzPts val="2400"/>
              <a:buFont typeface="Calibri"/>
              <a:buChar char="●"/>
            </a:pPr>
            <a:r>
              <a:rPr b="0" i="0" lang="en-US" sz="2400" u="none" cap="none" strike="noStrike">
                <a:solidFill>
                  <a:schemeClr val="dk1"/>
                </a:solidFill>
                <a:latin typeface="Calibri"/>
                <a:ea typeface="Calibri"/>
                <a:cs typeface="Calibri"/>
                <a:sym typeface="Calibri"/>
              </a:rPr>
              <a:t>2006-2011 and 2011-2016: </a:t>
            </a:r>
            <a:r>
              <a:rPr b="0" i="0" lang="en-US" sz="2400" u="none" cap="none" strike="noStrike">
                <a:solidFill>
                  <a:schemeClr val="dk1"/>
                </a:solidFill>
                <a:latin typeface="Calibri"/>
                <a:ea typeface="Calibri"/>
                <a:cs typeface="Calibri"/>
                <a:sym typeface="Calibri"/>
                <a:extLst>
                  <a:ext uri="http://customooxmlschemas.google.com/">
                    <go:slidesCustomData xmlns:go="http://customooxmlschemas.google.com/" textRoundtripDataId="5"/>
                  </a:ext>
                </a:extLst>
              </a:rPr>
              <a:t>increase in number of farms reporting growing vegetables (+53 and +22) however this turned into a decrease in the number of farms reporting vegetable growth between 2016-2021</a:t>
            </a:r>
            <a:r>
              <a:rPr b="0" i="0" lang="en-US" sz="2400" u="none" cap="none" strike="noStrike">
                <a:solidFill>
                  <a:schemeClr val="dk1"/>
                </a:solidFill>
                <a:latin typeface="Calibri"/>
                <a:ea typeface="Calibri"/>
                <a:cs typeface="Calibri"/>
                <a:sym typeface="Calibri"/>
              </a:rPr>
              <a:t> (-61), 2021 TLB total= 259 farms w/vegetable crops</a:t>
            </a:r>
            <a:endParaRPr b="0" i="0" sz="2400" u="none" cap="none" strike="noStrike">
              <a:solidFill>
                <a:schemeClr val="dk1"/>
              </a:solidFill>
              <a:latin typeface="Calibri"/>
              <a:ea typeface="Calibri"/>
              <a:cs typeface="Calibri"/>
              <a:sym typeface="Calibri"/>
            </a:endParaRPr>
          </a:p>
          <a:p>
            <a:pPr indent="-381000" lvl="0" marL="457200" marR="0" rtl="0" algn="l">
              <a:lnSpc>
                <a:spcPct val="100000"/>
              </a:lnSpc>
              <a:spcBef>
                <a:spcPts val="0"/>
              </a:spcBef>
              <a:spcAft>
                <a:spcPts val="0"/>
              </a:spcAft>
              <a:buClr>
                <a:schemeClr val="dk1"/>
              </a:buClr>
              <a:buSzPts val="2400"/>
              <a:buFont typeface="Calibri"/>
              <a:buChar char="●"/>
            </a:pPr>
            <a:r>
              <a:rPr b="0" i="0" lang="en-US" sz="2400" u="none" cap="none" strike="noStrike">
                <a:solidFill>
                  <a:schemeClr val="dk1"/>
                </a:solidFill>
                <a:latin typeface="Calibri"/>
                <a:ea typeface="Calibri"/>
                <a:cs typeface="Calibri"/>
                <a:sym typeface="Calibri"/>
              </a:rPr>
              <a:t>123 farms reported fruit crops (2021), down from 142 in 2011, but up from 110 in 2006</a:t>
            </a:r>
            <a:endParaRPr b="0" i="0" sz="2400" u="none" cap="none" strike="noStrike">
              <a:solidFill>
                <a:schemeClr val="dk1"/>
              </a:solidFill>
              <a:latin typeface="Calibri"/>
              <a:ea typeface="Calibri"/>
              <a:cs typeface="Calibri"/>
              <a:sym typeface="Calibri"/>
            </a:endParaRPr>
          </a:p>
          <a:p>
            <a:pPr indent="-381000" lvl="0" marL="457200" marR="0" rtl="0" algn="l">
              <a:lnSpc>
                <a:spcPct val="100000"/>
              </a:lnSpc>
              <a:spcBef>
                <a:spcPts val="0"/>
              </a:spcBef>
              <a:spcAft>
                <a:spcPts val="0"/>
              </a:spcAft>
              <a:buClr>
                <a:schemeClr val="dk1"/>
              </a:buClr>
              <a:buSzPts val="2400"/>
              <a:buFont typeface="Calibri"/>
              <a:buChar char="●"/>
            </a:pPr>
            <a:r>
              <a:rPr b="0" i="0" lang="en-US" sz="2400" u="none" cap="none" strike="noStrike">
                <a:solidFill>
                  <a:schemeClr val="dk1"/>
                </a:solidFill>
                <a:latin typeface="Calibri"/>
                <a:ea typeface="Calibri"/>
                <a:cs typeface="Calibri"/>
                <a:sym typeface="Calibri"/>
              </a:rPr>
              <a:t>Total land in crops declined from 551,456 acres in 2006, to 480,322 in 2021 (-12.9%)</a:t>
            </a:r>
            <a:endParaRPr b="0" i="0" sz="2400" u="none" cap="none" strike="noStrike">
              <a:solidFill>
                <a:schemeClr val="dk1"/>
              </a:solidFill>
              <a:latin typeface="Calibri"/>
              <a:ea typeface="Calibri"/>
              <a:cs typeface="Calibri"/>
              <a:sym typeface="Calibri"/>
            </a:endParaRPr>
          </a:p>
          <a:p>
            <a:pPr indent="-381000" lvl="0" marL="457200" marR="0" rtl="0" algn="l">
              <a:lnSpc>
                <a:spcPct val="100000"/>
              </a:lnSpc>
              <a:spcBef>
                <a:spcPts val="0"/>
              </a:spcBef>
              <a:spcAft>
                <a:spcPts val="0"/>
              </a:spcAft>
              <a:buClr>
                <a:schemeClr val="dk1"/>
              </a:buClr>
              <a:buSzPts val="2400"/>
              <a:buFont typeface="Calibri"/>
              <a:buChar char="●"/>
            </a:pPr>
            <a:r>
              <a:rPr b="0" i="0" lang="en-US" sz="2400" u="none" cap="none" strike="noStrike">
                <a:solidFill>
                  <a:schemeClr val="dk1"/>
                </a:solidFill>
                <a:latin typeface="Calibri"/>
                <a:ea typeface="Calibri"/>
                <a:cs typeface="Calibri"/>
                <a:sym typeface="Calibri"/>
              </a:rPr>
              <a:t>Cash crop acreage grew over 74% from 2006-2021, and the 2021 total of approx. 199,000 acres is actually down over 34,500 acres from the 2016 high of nearly 234,000 acres </a:t>
            </a:r>
            <a:endParaRPr b="0" i="0" sz="2400" u="none" cap="none" strike="noStrike">
              <a:solidFill>
                <a:schemeClr val="dk1"/>
              </a:solidFill>
              <a:latin typeface="Calibri"/>
              <a:ea typeface="Calibri"/>
              <a:cs typeface="Calibri"/>
              <a:sym typeface="Calibri"/>
            </a:endParaRPr>
          </a:p>
          <a:p>
            <a:pPr indent="-381000" lvl="0" marL="457200" marR="0" rtl="0" algn="l">
              <a:lnSpc>
                <a:spcPct val="100000"/>
              </a:lnSpc>
              <a:spcBef>
                <a:spcPts val="0"/>
              </a:spcBef>
              <a:spcAft>
                <a:spcPts val="0"/>
              </a:spcAft>
              <a:buClr>
                <a:schemeClr val="dk1"/>
              </a:buClr>
              <a:buSzPts val="2400"/>
              <a:buFont typeface="Calibri"/>
              <a:buChar char="●"/>
            </a:pPr>
            <a:r>
              <a:rPr b="0" i="0" lang="en-US" sz="2400" u="none" cap="none" strike="noStrike">
                <a:solidFill>
                  <a:schemeClr val="dk1"/>
                </a:solidFill>
                <a:latin typeface="Calibri"/>
                <a:ea typeface="Calibri"/>
                <a:cs typeface="Calibri"/>
                <a:sym typeface="Calibri"/>
              </a:rPr>
              <a:t>These declines come at a time when Ontario’s population is expected to grow by upwards of 175,000 people per year, and has already grown by an avg of 1.16%/year the last 20yrs</a:t>
            </a:r>
            <a:endParaRPr b="0" i="0" sz="24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Calibri"/>
              <a:ea typeface="Calibri"/>
              <a:cs typeface="Calibri"/>
              <a:sym typeface="Calibri"/>
            </a:endParaRPr>
          </a:p>
        </p:txBody>
      </p:sp>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80" name="Shape 880"/>
        <p:cNvGrpSpPr/>
        <p:nvPr/>
      </p:nvGrpSpPr>
      <p:grpSpPr>
        <a:xfrm>
          <a:off x="0" y="0"/>
          <a:ext cx="0" cy="0"/>
          <a:chOff x="0" y="0"/>
          <a:chExt cx="0" cy="0"/>
        </a:xfrm>
      </p:grpSpPr>
      <p:sp>
        <p:nvSpPr>
          <p:cNvPr id="881" name="Google Shape;881;gf44cc12b32_0_17"/>
          <p:cNvSpPr/>
          <p:nvPr/>
        </p:nvSpPr>
        <p:spPr>
          <a:xfrm>
            <a:off x="396882" y="280374"/>
            <a:ext cx="11438700" cy="1844400"/>
          </a:xfrm>
          <a:prstGeom prst="rect">
            <a:avLst/>
          </a:prstGeom>
          <a:solidFill>
            <a:srgbClr val="93C47D"/>
          </a:solidFill>
          <a:ln cap="sq" cmpd="thinThick" w="127000">
            <a:solidFill>
              <a:srgbClr val="40404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882" name="Google Shape;882;gf44cc12b32_0_17"/>
          <p:cNvSpPr txBox="1"/>
          <p:nvPr>
            <p:ph type="title"/>
          </p:nvPr>
        </p:nvSpPr>
        <p:spPr>
          <a:xfrm>
            <a:off x="526051" y="875245"/>
            <a:ext cx="11139900" cy="930300"/>
          </a:xfrm>
          <a:prstGeom prst="rect">
            <a:avLst/>
          </a:prstGeom>
          <a:noFill/>
          <a:ln>
            <a:noFill/>
          </a:ln>
        </p:spPr>
        <p:txBody>
          <a:bodyPr anchorCtr="0" anchor="b" bIns="45700" lIns="91425" spcFirstLastPara="1" rIns="91425" wrap="square" tIns="45700">
            <a:normAutofit fontScale="90000"/>
          </a:bodyPr>
          <a:lstStyle/>
          <a:p>
            <a:pPr indent="0" lvl="0" marL="0" rtl="0" algn="ctr">
              <a:lnSpc>
                <a:spcPct val="90000"/>
              </a:lnSpc>
              <a:spcBef>
                <a:spcPts val="0"/>
              </a:spcBef>
              <a:spcAft>
                <a:spcPts val="0"/>
              </a:spcAft>
              <a:buClr>
                <a:srgbClr val="FFFFFF"/>
              </a:buClr>
              <a:buSzPct val="100000"/>
              <a:buFont typeface="Calibri"/>
              <a:buNone/>
            </a:pPr>
            <a:r>
              <a:rPr lang="en-US" sz="5400">
                <a:solidFill>
                  <a:srgbClr val="FFFFFF"/>
                </a:solidFill>
              </a:rPr>
              <a:t>Addressing food security in TLB with climate change</a:t>
            </a:r>
            <a:endParaRPr/>
          </a:p>
        </p:txBody>
      </p:sp>
      <p:cxnSp>
        <p:nvCxnSpPr>
          <p:cNvPr id="883" name="Google Shape;883;gf44cc12b32_0_17"/>
          <p:cNvCxnSpPr/>
          <p:nvPr/>
        </p:nvCxnSpPr>
        <p:spPr>
          <a:xfrm>
            <a:off x="2230103" y="1805542"/>
            <a:ext cx="7772400" cy="0"/>
          </a:xfrm>
          <a:prstGeom prst="straightConnector1">
            <a:avLst/>
          </a:prstGeom>
          <a:noFill/>
          <a:ln cap="flat" cmpd="sng" w="22225">
            <a:solidFill>
              <a:srgbClr val="D9D9D9"/>
            </a:solidFill>
            <a:prstDash val="solid"/>
            <a:miter lim="800000"/>
            <a:headEnd len="sm" w="sm" type="none"/>
            <a:tailEnd len="sm" w="sm" type="none"/>
          </a:ln>
        </p:spPr>
      </p:cxnSp>
      <p:sp>
        <p:nvSpPr>
          <p:cNvPr id="884" name="Google Shape;884;gf44cc12b32_0_17"/>
          <p:cNvSpPr txBox="1"/>
          <p:nvPr/>
        </p:nvSpPr>
        <p:spPr>
          <a:xfrm>
            <a:off x="471650" y="2200975"/>
            <a:ext cx="11289300" cy="4617600"/>
          </a:xfrm>
          <a:prstGeom prst="rect">
            <a:avLst/>
          </a:prstGeom>
          <a:noFill/>
          <a:ln>
            <a:noFill/>
          </a:ln>
        </p:spPr>
        <p:txBody>
          <a:bodyPr anchorCtr="0" anchor="t" bIns="91425" lIns="91425" spcFirstLastPara="1" rIns="91425" wrap="square" tIns="91425">
            <a:spAutoFit/>
          </a:bodyPr>
          <a:lstStyle/>
          <a:p>
            <a:pPr indent="-381000" lvl="0" marL="457200" marR="0" rtl="0" algn="l">
              <a:lnSpc>
                <a:spcPct val="100000"/>
              </a:lnSpc>
              <a:spcBef>
                <a:spcPts val="0"/>
              </a:spcBef>
              <a:spcAft>
                <a:spcPts val="0"/>
              </a:spcAft>
              <a:buClr>
                <a:schemeClr val="dk1"/>
              </a:buClr>
              <a:buSzPts val="2400"/>
              <a:buFont typeface="Calibri"/>
              <a:buChar char="●"/>
            </a:pPr>
            <a:r>
              <a:rPr b="0" i="0" lang="en-US" sz="2400" u="none" cap="none" strike="noStrike">
                <a:solidFill>
                  <a:schemeClr val="dk1"/>
                </a:solidFill>
                <a:latin typeface="Calibri"/>
                <a:ea typeface="Calibri"/>
                <a:cs typeface="Calibri"/>
                <a:sym typeface="Calibri"/>
              </a:rPr>
              <a:t>Nature based solutions</a:t>
            </a:r>
            <a:endParaRPr b="0" i="0" sz="2400" u="none" cap="none" strike="noStrike">
              <a:solidFill>
                <a:schemeClr val="dk1"/>
              </a:solidFill>
              <a:latin typeface="Calibri"/>
              <a:ea typeface="Calibri"/>
              <a:cs typeface="Calibri"/>
              <a:sym typeface="Calibri"/>
            </a:endParaRPr>
          </a:p>
          <a:p>
            <a:pPr indent="-381000" lvl="0" marL="457200" marR="0" rtl="0" algn="l">
              <a:lnSpc>
                <a:spcPct val="100000"/>
              </a:lnSpc>
              <a:spcBef>
                <a:spcPts val="0"/>
              </a:spcBef>
              <a:spcAft>
                <a:spcPts val="0"/>
              </a:spcAft>
              <a:buClr>
                <a:schemeClr val="dk1"/>
              </a:buClr>
              <a:buSzPts val="2400"/>
              <a:buFont typeface="Calibri"/>
              <a:buChar char="●"/>
            </a:pPr>
            <a:r>
              <a:rPr b="0" i="0" lang="en-US" sz="2400" u="none" cap="none" strike="noStrike">
                <a:solidFill>
                  <a:schemeClr val="dk1"/>
                </a:solidFill>
                <a:latin typeface="Calibri"/>
                <a:ea typeface="Calibri"/>
                <a:cs typeface="Calibri"/>
                <a:sym typeface="Calibri"/>
              </a:rPr>
              <a:t>Agroecology</a:t>
            </a:r>
            <a:endParaRPr b="0" i="0" sz="2400" u="none" cap="none" strike="noStrike">
              <a:solidFill>
                <a:schemeClr val="dk1"/>
              </a:solidFill>
              <a:latin typeface="Calibri"/>
              <a:ea typeface="Calibri"/>
              <a:cs typeface="Calibri"/>
              <a:sym typeface="Calibri"/>
            </a:endParaRPr>
          </a:p>
          <a:p>
            <a:pPr indent="-381000" lvl="0" marL="457200" marR="0" rtl="0" algn="l">
              <a:lnSpc>
                <a:spcPct val="100000"/>
              </a:lnSpc>
              <a:spcBef>
                <a:spcPts val="0"/>
              </a:spcBef>
              <a:spcAft>
                <a:spcPts val="0"/>
              </a:spcAft>
              <a:buClr>
                <a:schemeClr val="dk1"/>
              </a:buClr>
              <a:buSzPts val="2400"/>
              <a:buFont typeface="Calibri"/>
              <a:buChar char="●"/>
            </a:pPr>
            <a:r>
              <a:rPr b="0" i="0" lang="en-US" sz="2400" u="none" cap="none" strike="noStrike">
                <a:solidFill>
                  <a:schemeClr val="dk1"/>
                </a:solidFill>
                <a:latin typeface="Calibri"/>
                <a:ea typeface="Calibri"/>
                <a:cs typeface="Calibri"/>
                <a:sym typeface="Calibri"/>
              </a:rPr>
              <a:t>Intercropping, diverse cropping</a:t>
            </a:r>
            <a:endParaRPr b="0" i="0" sz="2400" u="none" cap="none" strike="noStrike">
              <a:solidFill>
                <a:schemeClr val="dk1"/>
              </a:solidFill>
              <a:latin typeface="Calibri"/>
              <a:ea typeface="Calibri"/>
              <a:cs typeface="Calibri"/>
              <a:sym typeface="Calibri"/>
            </a:endParaRPr>
          </a:p>
          <a:p>
            <a:pPr indent="-381000" lvl="0" marL="457200" marR="0" rtl="0" algn="l">
              <a:lnSpc>
                <a:spcPct val="100000"/>
              </a:lnSpc>
              <a:spcBef>
                <a:spcPts val="0"/>
              </a:spcBef>
              <a:spcAft>
                <a:spcPts val="0"/>
              </a:spcAft>
              <a:buClr>
                <a:schemeClr val="dk1"/>
              </a:buClr>
              <a:buSzPts val="2400"/>
              <a:buFont typeface="Calibri"/>
              <a:buChar char="●"/>
            </a:pPr>
            <a:r>
              <a:rPr b="0" i="0" lang="en-US" sz="2400" u="none" cap="none" strike="noStrike">
                <a:solidFill>
                  <a:schemeClr val="dk1"/>
                </a:solidFill>
                <a:latin typeface="Calibri"/>
                <a:ea typeface="Calibri"/>
                <a:cs typeface="Calibri"/>
                <a:sym typeface="Calibri"/>
              </a:rPr>
              <a:t>Focus on community food security</a:t>
            </a:r>
            <a:endParaRPr b="0" i="0" sz="2400" u="none" cap="none" strike="noStrike">
              <a:solidFill>
                <a:schemeClr val="dk1"/>
              </a:solidFill>
              <a:latin typeface="Calibri"/>
              <a:ea typeface="Calibri"/>
              <a:cs typeface="Calibri"/>
              <a:sym typeface="Calibri"/>
            </a:endParaRPr>
          </a:p>
          <a:p>
            <a:pPr indent="-381000" lvl="0" marL="457200" marR="0" rtl="0" algn="l">
              <a:lnSpc>
                <a:spcPct val="100000"/>
              </a:lnSpc>
              <a:spcBef>
                <a:spcPts val="0"/>
              </a:spcBef>
              <a:spcAft>
                <a:spcPts val="0"/>
              </a:spcAft>
              <a:buClr>
                <a:schemeClr val="dk1"/>
              </a:buClr>
              <a:buSzPts val="2400"/>
              <a:buFont typeface="Calibri"/>
              <a:buChar char="●"/>
            </a:pPr>
            <a:r>
              <a:rPr b="0" i="0" lang="en-US" sz="2400" u="none" cap="none" strike="noStrike">
                <a:solidFill>
                  <a:schemeClr val="dk1"/>
                </a:solidFill>
                <a:latin typeface="Calibri"/>
                <a:ea typeface="Calibri"/>
                <a:cs typeface="Calibri"/>
                <a:sym typeface="Calibri"/>
              </a:rPr>
              <a:t>Preserving the significant portion of wetlands that TLB farmer protect</a:t>
            </a:r>
            <a:endParaRPr b="0" i="0" sz="2400" u="none" cap="none" strike="noStrike">
              <a:solidFill>
                <a:schemeClr val="dk1"/>
              </a:solidFill>
              <a:latin typeface="Calibri"/>
              <a:ea typeface="Calibri"/>
              <a:cs typeface="Calibri"/>
              <a:sym typeface="Calibri"/>
            </a:endParaRPr>
          </a:p>
          <a:p>
            <a:pPr indent="-381000" lvl="0" marL="457200" marR="0" rtl="0" algn="l">
              <a:lnSpc>
                <a:spcPct val="100000"/>
              </a:lnSpc>
              <a:spcBef>
                <a:spcPts val="0"/>
              </a:spcBef>
              <a:spcAft>
                <a:spcPts val="0"/>
              </a:spcAft>
              <a:buClr>
                <a:schemeClr val="dk1"/>
              </a:buClr>
              <a:buSzPts val="2400"/>
              <a:buFont typeface="Calibri"/>
              <a:buChar char="●"/>
            </a:pPr>
            <a:r>
              <a:rPr b="0" i="0" lang="en-US" sz="2400" u="none" cap="none" strike="noStrike">
                <a:solidFill>
                  <a:schemeClr val="dk1"/>
                </a:solidFill>
                <a:latin typeface="Calibri"/>
                <a:ea typeface="Calibri"/>
                <a:cs typeface="Calibri"/>
                <a:sym typeface="Calibri"/>
              </a:rPr>
              <a:t>Changes in the size of equipment</a:t>
            </a:r>
            <a:endParaRPr b="0" i="0" sz="2400" u="none" cap="none" strike="noStrike">
              <a:solidFill>
                <a:schemeClr val="dk1"/>
              </a:solidFill>
              <a:latin typeface="Calibri"/>
              <a:ea typeface="Calibri"/>
              <a:cs typeface="Calibri"/>
              <a:sym typeface="Calibri"/>
            </a:endParaRPr>
          </a:p>
          <a:p>
            <a:pPr indent="-381000" lvl="0" marL="457200" marR="0" rtl="0" algn="l">
              <a:lnSpc>
                <a:spcPct val="100000"/>
              </a:lnSpc>
              <a:spcBef>
                <a:spcPts val="0"/>
              </a:spcBef>
              <a:spcAft>
                <a:spcPts val="0"/>
              </a:spcAft>
              <a:buClr>
                <a:schemeClr val="dk1"/>
              </a:buClr>
              <a:buSzPts val="2400"/>
              <a:buFont typeface="Calibri"/>
              <a:buChar char="●"/>
            </a:pPr>
            <a:r>
              <a:rPr b="0" i="0" lang="en-US" sz="2400" u="none" cap="none" strike="noStrike">
                <a:solidFill>
                  <a:schemeClr val="dk1"/>
                </a:solidFill>
                <a:latin typeface="Calibri"/>
                <a:ea typeface="Calibri"/>
                <a:cs typeface="Calibri"/>
                <a:sym typeface="Calibri"/>
              </a:rPr>
              <a:t>Longer growing season, with more heat units overall, but greater volatility and continued risk of late frost</a:t>
            </a:r>
            <a:endParaRPr b="0" i="0" sz="2400" u="none" cap="none" strike="noStrike">
              <a:solidFill>
                <a:schemeClr val="dk1"/>
              </a:solidFill>
              <a:latin typeface="Calibri"/>
              <a:ea typeface="Calibri"/>
              <a:cs typeface="Calibri"/>
              <a:sym typeface="Calibri"/>
            </a:endParaRPr>
          </a:p>
          <a:p>
            <a:pPr indent="-381000" lvl="0" marL="457200" marR="0" rtl="0" algn="l">
              <a:lnSpc>
                <a:spcPct val="100000"/>
              </a:lnSpc>
              <a:spcBef>
                <a:spcPts val="0"/>
              </a:spcBef>
              <a:spcAft>
                <a:spcPts val="0"/>
              </a:spcAft>
              <a:buClr>
                <a:schemeClr val="dk1"/>
              </a:buClr>
              <a:buSzPts val="2400"/>
              <a:buFont typeface="Calibri"/>
              <a:buChar char="●"/>
            </a:pPr>
            <a:r>
              <a:rPr b="0" i="0" lang="en-US" sz="2400" u="none" cap="none" strike="noStrike">
                <a:solidFill>
                  <a:schemeClr val="dk1"/>
                </a:solidFill>
                <a:latin typeface="Calibri"/>
                <a:ea typeface="Calibri"/>
                <a:cs typeface="Calibri"/>
                <a:sym typeface="Calibri"/>
              </a:rPr>
              <a:t>Practices that can adapt to increased uncertainty: Maple syrup tapping has become incredibly unpredictable, used to be reliably done on March break, now sometimes happens in February </a:t>
            </a:r>
            <a:endParaRPr b="0" i="0" sz="24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Calibri"/>
              <a:ea typeface="Calibri"/>
              <a:cs typeface="Calibri"/>
              <a:sym typeface="Calibri"/>
            </a:endParaRPr>
          </a:p>
        </p:txBody>
      </p:sp>
    </p:spTree>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88" name="Shape 888"/>
        <p:cNvGrpSpPr/>
        <p:nvPr/>
      </p:nvGrpSpPr>
      <p:grpSpPr>
        <a:xfrm>
          <a:off x="0" y="0"/>
          <a:ext cx="0" cy="0"/>
          <a:chOff x="0" y="0"/>
          <a:chExt cx="0" cy="0"/>
        </a:xfrm>
      </p:grpSpPr>
      <p:sp>
        <p:nvSpPr>
          <p:cNvPr id="889" name="Google Shape;889;g13cae647cb0_1_0"/>
          <p:cNvSpPr/>
          <p:nvPr/>
        </p:nvSpPr>
        <p:spPr>
          <a:xfrm>
            <a:off x="396882" y="280374"/>
            <a:ext cx="11438700" cy="1844400"/>
          </a:xfrm>
          <a:prstGeom prst="rect">
            <a:avLst/>
          </a:prstGeom>
          <a:solidFill>
            <a:srgbClr val="E06666"/>
          </a:solidFill>
          <a:ln cap="sq" cmpd="thinThick" w="127000">
            <a:solidFill>
              <a:srgbClr val="40404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890" name="Google Shape;890;g13cae647cb0_1_0"/>
          <p:cNvSpPr txBox="1"/>
          <p:nvPr>
            <p:ph type="title"/>
          </p:nvPr>
        </p:nvSpPr>
        <p:spPr>
          <a:xfrm>
            <a:off x="526051" y="875245"/>
            <a:ext cx="11139900" cy="9303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rgbClr val="FFFFFF"/>
              </a:buClr>
              <a:buSzPts val="5400"/>
              <a:buFont typeface="Calibri"/>
              <a:buNone/>
            </a:pPr>
            <a:r>
              <a:rPr lang="en-US" sz="5400">
                <a:solidFill>
                  <a:srgbClr val="FFFFFF"/>
                </a:solidFill>
              </a:rPr>
              <a:t>Significant findings</a:t>
            </a:r>
            <a:endParaRPr/>
          </a:p>
        </p:txBody>
      </p:sp>
      <p:cxnSp>
        <p:nvCxnSpPr>
          <p:cNvPr id="891" name="Google Shape;891;g13cae647cb0_1_0"/>
          <p:cNvCxnSpPr/>
          <p:nvPr/>
        </p:nvCxnSpPr>
        <p:spPr>
          <a:xfrm>
            <a:off x="2230103" y="1805542"/>
            <a:ext cx="7772400" cy="0"/>
          </a:xfrm>
          <a:prstGeom prst="straightConnector1">
            <a:avLst/>
          </a:prstGeom>
          <a:noFill/>
          <a:ln cap="flat" cmpd="sng" w="22225">
            <a:solidFill>
              <a:srgbClr val="D9D9D9"/>
            </a:solidFill>
            <a:prstDash val="solid"/>
            <a:miter lim="800000"/>
            <a:headEnd len="sm" w="sm" type="none"/>
            <a:tailEnd len="sm" w="sm" type="none"/>
          </a:ln>
        </p:spPr>
      </p:cxnSp>
      <p:sp>
        <p:nvSpPr>
          <p:cNvPr id="892" name="Google Shape;892;g13cae647cb0_1_0"/>
          <p:cNvSpPr txBox="1"/>
          <p:nvPr/>
        </p:nvSpPr>
        <p:spPr>
          <a:xfrm>
            <a:off x="471650" y="2124775"/>
            <a:ext cx="11289300" cy="4617600"/>
          </a:xfrm>
          <a:prstGeom prst="rect">
            <a:avLst/>
          </a:prstGeom>
          <a:noFill/>
          <a:ln>
            <a:noFill/>
          </a:ln>
        </p:spPr>
        <p:txBody>
          <a:bodyPr anchorCtr="0" anchor="t" bIns="91425" lIns="91425" spcFirstLastPara="1" rIns="91425" wrap="square" tIns="91425">
            <a:spAutoFit/>
          </a:bodyPr>
          <a:lstStyle/>
          <a:p>
            <a:pPr indent="-381000" lvl="0" marL="457200" marR="0" rtl="0" algn="l">
              <a:lnSpc>
                <a:spcPct val="100000"/>
              </a:lnSpc>
              <a:spcBef>
                <a:spcPts val="0"/>
              </a:spcBef>
              <a:spcAft>
                <a:spcPts val="0"/>
              </a:spcAft>
              <a:buClr>
                <a:schemeClr val="dk1"/>
              </a:buClr>
              <a:buSzPts val="2400"/>
              <a:buFont typeface="Calibri"/>
              <a:buChar char="●"/>
            </a:pPr>
            <a:r>
              <a:rPr b="0" i="0" lang="en-US" sz="2400" u="none" cap="none" strike="noStrike">
                <a:solidFill>
                  <a:schemeClr val="dk1"/>
                </a:solidFill>
                <a:latin typeface="Calibri"/>
                <a:ea typeface="Calibri"/>
                <a:cs typeface="Calibri"/>
                <a:sym typeface="Calibri"/>
              </a:rPr>
              <a:t>72% of farmers in TLB do not have succession plans, vs. ONT at 65%</a:t>
            </a:r>
            <a:endParaRPr b="0" i="0" sz="2400" u="none" cap="none" strike="noStrike">
              <a:solidFill>
                <a:schemeClr val="dk1"/>
              </a:solidFill>
              <a:latin typeface="Calibri"/>
              <a:ea typeface="Calibri"/>
              <a:cs typeface="Calibri"/>
              <a:sym typeface="Calibri"/>
            </a:endParaRPr>
          </a:p>
          <a:p>
            <a:pPr indent="-381000" lvl="0" marL="457200" marR="0" rtl="0" algn="l">
              <a:lnSpc>
                <a:spcPct val="100000"/>
              </a:lnSpc>
              <a:spcBef>
                <a:spcPts val="0"/>
              </a:spcBef>
              <a:spcAft>
                <a:spcPts val="0"/>
              </a:spcAft>
              <a:buClr>
                <a:schemeClr val="dk1"/>
              </a:buClr>
              <a:buSzPts val="2400"/>
              <a:buFont typeface="Calibri"/>
              <a:buChar char="●"/>
            </a:pPr>
            <a:r>
              <a:rPr b="0" i="0" lang="en-US" sz="2400" u="none" cap="none" strike="noStrike">
                <a:solidFill>
                  <a:schemeClr val="dk1"/>
                </a:solidFill>
                <a:latin typeface="Calibri"/>
                <a:ea typeface="Calibri"/>
                <a:cs typeface="Calibri"/>
                <a:sym typeface="Calibri"/>
              </a:rPr>
              <a:t>The farming population is aging faster than the rest of Ontario</a:t>
            </a:r>
            <a:endParaRPr b="0" i="0" sz="2400" u="none" cap="none" strike="noStrike">
              <a:solidFill>
                <a:schemeClr val="dk1"/>
              </a:solidFill>
              <a:latin typeface="Calibri"/>
              <a:ea typeface="Calibri"/>
              <a:cs typeface="Calibri"/>
              <a:sym typeface="Calibri"/>
            </a:endParaRPr>
          </a:p>
          <a:p>
            <a:pPr indent="-381000" lvl="1" marL="914400" marR="0" rtl="0" algn="l">
              <a:lnSpc>
                <a:spcPct val="100000"/>
              </a:lnSpc>
              <a:spcBef>
                <a:spcPts val="0"/>
              </a:spcBef>
              <a:spcAft>
                <a:spcPts val="0"/>
              </a:spcAft>
              <a:buClr>
                <a:schemeClr val="dk1"/>
              </a:buClr>
              <a:buSzPts val="2400"/>
              <a:buFont typeface="Calibri"/>
              <a:buChar char="○"/>
            </a:pPr>
            <a:r>
              <a:rPr b="0" i="0" lang="en-US" sz="2400" u="none" cap="none" strike="noStrike">
                <a:solidFill>
                  <a:schemeClr val="dk1"/>
                </a:solidFill>
                <a:latin typeface="Calibri"/>
                <a:ea typeface="Calibri"/>
                <a:cs typeface="Calibri"/>
                <a:sym typeface="Calibri"/>
              </a:rPr>
              <a:t>the amount of middle aged farmers (35-54 years) has sharply declined, 2006-2021</a:t>
            </a:r>
            <a:endParaRPr b="0" i="0" sz="2400" u="none" cap="none" strike="noStrike">
              <a:solidFill>
                <a:schemeClr val="dk1"/>
              </a:solidFill>
              <a:latin typeface="Calibri"/>
              <a:ea typeface="Calibri"/>
              <a:cs typeface="Calibri"/>
              <a:sym typeface="Calibri"/>
            </a:endParaRPr>
          </a:p>
          <a:p>
            <a:pPr indent="-381000" lvl="1" marL="914400" marR="0" rtl="0" algn="l">
              <a:lnSpc>
                <a:spcPct val="100000"/>
              </a:lnSpc>
              <a:spcBef>
                <a:spcPts val="0"/>
              </a:spcBef>
              <a:spcAft>
                <a:spcPts val="0"/>
              </a:spcAft>
              <a:buClr>
                <a:schemeClr val="dk1"/>
              </a:buClr>
              <a:buSzPts val="2400"/>
              <a:buFont typeface="Calibri"/>
              <a:buChar char="○"/>
            </a:pPr>
            <a:r>
              <a:rPr b="0" i="0" lang="en-US" sz="2400" u="none" cap="none" strike="noStrike">
                <a:solidFill>
                  <a:schemeClr val="dk1"/>
                </a:solidFill>
                <a:latin typeface="Calibri"/>
                <a:ea typeface="Calibri"/>
                <a:cs typeface="Calibri"/>
                <a:sym typeface="Calibri"/>
              </a:rPr>
              <a:t>67.8% of TLB farm operators were 55+ in 2021, avg age 59+ in 20 of 36 TLB CCS</a:t>
            </a:r>
            <a:endParaRPr b="0" i="0" sz="2400" u="none" cap="none" strike="noStrike">
              <a:solidFill>
                <a:schemeClr val="dk1"/>
              </a:solidFill>
              <a:latin typeface="Calibri"/>
              <a:ea typeface="Calibri"/>
              <a:cs typeface="Calibri"/>
              <a:sym typeface="Calibri"/>
            </a:endParaRPr>
          </a:p>
          <a:p>
            <a:pPr indent="-381000" lvl="1" marL="914400" marR="0" rtl="0" algn="l">
              <a:lnSpc>
                <a:spcPct val="100000"/>
              </a:lnSpc>
              <a:spcBef>
                <a:spcPts val="0"/>
              </a:spcBef>
              <a:spcAft>
                <a:spcPts val="0"/>
              </a:spcAft>
              <a:buClr>
                <a:schemeClr val="dk1"/>
              </a:buClr>
              <a:buSzPts val="2400"/>
              <a:buFont typeface="Calibri"/>
              <a:buChar char="○"/>
            </a:pPr>
            <a:r>
              <a:rPr b="0" i="0" lang="en-US" sz="2400" u="none" cap="none" strike="noStrike">
                <a:solidFill>
                  <a:schemeClr val="dk1"/>
                </a:solidFill>
                <a:latin typeface="Calibri"/>
                <a:ea typeface="Calibri"/>
                <a:cs typeface="Calibri"/>
                <a:sym typeface="Calibri"/>
              </a:rPr>
              <a:t>Minden Hill and Tyendinaga had the lowest average age (&lt;56)</a:t>
            </a:r>
            <a:endParaRPr b="0" i="0" sz="2400" u="none" cap="none" strike="noStrike">
              <a:solidFill>
                <a:schemeClr val="dk1"/>
              </a:solidFill>
              <a:latin typeface="Calibri"/>
              <a:ea typeface="Calibri"/>
              <a:cs typeface="Calibri"/>
              <a:sym typeface="Calibri"/>
            </a:endParaRPr>
          </a:p>
          <a:p>
            <a:pPr indent="-381000" lvl="0" marL="457200" marR="0" rtl="0" algn="l">
              <a:lnSpc>
                <a:spcPct val="100000"/>
              </a:lnSpc>
              <a:spcBef>
                <a:spcPts val="0"/>
              </a:spcBef>
              <a:spcAft>
                <a:spcPts val="0"/>
              </a:spcAft>
              <a:buClr>
                <a:schemeClr val="dk1"/>
              </a:buClr>
              <a:buSzPts val="2400"/>
              <a:buFont typeface="Calibri"/>
              <a:buChar char="●"/>
            </a:pPr>
            <a:r>
              <a:rPr b="0" i="0" lang="en-US" sz="2400" u="none" cap="none" strike="noStrike">
                <a:solidFill>
                  <a:schemeClr val="dk1"/>
                </a:solidFill>
                <a:latin typeface="Calibri"/>
                <a:ea typeface="Calibri"/>
                <a:cs typeface="Calibri"/>
                <a:sym typeface="Calibri"/>
              </a:rPr>
              <a:t>89.7% of farmers in TLB lived on their farms as of 2011 (recent data not available)</a:t>
            </a:r>
            <a:endParaRPr b="0" i="0" sz="2400" u="none" cap="none" strike="noStrike">
              <a:solidFill>
                <a:schemeClr val="dk1"/>
              </a:solidFill>
              <a:latin typeface="Calibri"/>
              <a:ea typeface="Calibri"/>
              <a:cs typeface="Calibri"/>
              <a:sym typeface="Calibri"/>
            </a:endParaRPr>
          </a:p>
          <a:p>
            <a:pPr indent="-381000" lvl="0" marL="457200" marR="0" rtl="0" algn="l">
              <a:lnSpc>
                <a:spcPct val="100000"/>
              </a:lnSpc>
              <a:spcBef>
                <a:spcPts val="0"/>
              </a:spcBef>
              <a:spcAft>
                <a:spcPts val="0"/>
              </a:spcAft>
              <a:buClr>
                <a:schemeClr val="dk1"/>
              </a:buClr>
              <a:buSzPts val="2400"/>
              <a:buFont typeface="Calibri"/>
              <a:buChar char="●"/>
            </a:pPr>
            <a:r>
              <a:rPr b="0" i="0" lang="en-US" sz="2400" u="none" cap="none" strike="noStrike">
                <a:solidFill>
                  <a:schemeClr val="dk1"/>
                </a:solidFill>
                <a:latin typeface="Calibri"/>
                <a:ea typeface="Calibri"/>
                <a:cs typeface="Calibri"/>
                <a:sym typeface="Calibri"/>
              </a:rPr>
              <a:t>55%  farmers in TLB are working less than 30 hours on farm per week</a:t>
            </a:r>
            <a:endParaRPr b="0" i="0" sz="2400" u="none" cap="none" strike="noStrike">
              <a:solidFill>
                <a:schemeClr val="dk1"/>
              </a:solidFill>
              <a:latin typeface="Calibri"/>
              <a:ea typeface="Calibri"/>
              <a:cs typeface="Calibri"/>
              <a:sym typeface="Calibri"/>
            </a:endParaRPr>
          </a:p>
          <a:p>
            <a:pPr indent="-381000" lvl="1" marL="914400" marR="0" rtl="0" algn="l">
              <a:lnSpc>
                <a:spcPct val="100000"/>
              </a:lnSpc>
              <a:spcBef>
                <a:spcPts val="0"/>
              </a:spcBef>
              <a:spcAft>
                <a:spcPts val="0"/>
              </a:spcAft>
              <a:buClr>
                <a:schemeClr val="dk1"/>
              </a:buClr>
              <a:buSzPts val="2400"/>
              <a:buFont typeface="Calibri"/>
              <a:buChar char="○"/>
            </a:pPr>
            <a:r>
              <a:rPr b="0" i="0" lang="en-US" sz="2400" u="none" cap="none" strike="noStrike">
                <a:solidFill>
                  <a:schemeClr val="dk1"/>
                </a:solidFill>
                <a:latin typeface="Calibri"/>
                <a:ea typeface="Calibri"/>
                <a:cs typeface="Calibri"/>
                <a:sym typeface="Calibri"/>
              </a:rPr>
              <a:t>TLB accounted for 75% of the provincial decline in operators working less than 20 hours per week from 2016 to 2021, and had a decline of 6 times as many operators as the province gained, from 2011 to 2016</a:t>
            </a:r>
            <a:endParaRPr b="0" i="0" sz="2400" u="none" cap="none" strike="noStrike">
              <a:solidFill>
                <a:schemeClr val="dk1"/>
              </a:solidFill>
              <a:latin typeface="Calibri"/>
              <a:ea typeface="Calibri"/>
              <a:cs typeface="Calibri"/>
              <a:sym typeface="Calibri"/>
            </a:endParaRPr>
          </a:p>
          <a:p>
            <a:pPr indent="-381000" lvl="0" marL="457200" marR="0" rtl="0" algn="l">
              <a:lnSpc>
                <a:spcPct val="100000"/>
              </a:lnSpc>
              <a:spcBef>
                <a:spcPts val="0"/>
              </a:spcBef>
              <a:spcAft>
                <a:spcPts val="0"/>
              </a:spcAft>
              <a:buClr>
                <a:schemeClr val="dk1"/>
              </a:buClr>
              <a:buSzPts val="2400"/>
              <a:buFont typeface="Calibri"/>
              <a:buChar char="●"/>
            </a:pPr>
            <a:r>
              <a:rPr b="0" i="0" lang="en-US" sz="2400" u="none" cap="none" strike="noStrike">
                <a:solidFill>
                  <a:schemeClr val="dk1"/>
                </a:solidFill>
                <a:latin typeface="Calibri"/>
                <a:ea typeface="Calibri"/>
                <a:cs typeface="Calibri"/>
                <a:sym typeface="Calibri"/>
              </a:rPr>
              <a:t>TLB farmers are 2.8% more likely to have off-farm income than those in ONT overall</a:t>
            </a:r>
            <a:endParaRPr b="0" i="0" sz="2400" u="none" cap="none" strike="noStrike">
              <a:solidFill>
                <a:schemeClr val="dk1"/>
              </a:solidFill>
              <a:latin typeface="Calibri"/>
              <a:ea typeface="Calibri"/>
              <a:cs typeface="Calibri"/>
              <a:sym typeface="Calibri"/>
            </a:endParaRPr>
          </a:p>
          <a:p>
            <a:pPr indent="-381000" lvl="0" marL="457200" marR="0" rtl="0" algn="l">
              <a:lnSpc>
                <a:spcPct val="100000"/>
              </a:lnSpc>
              <a:spcBef>
                <a:spcPts val="0"/>
              </a:spcBef>
              <a:spcAft>
                <a:spcPts val="0"/>
              </a:spcAft>
              <a:buClr>
                <a:schemeClr val="dk1"/>
              </a:buClr>
              <a:buSzPts val="2400"/>
              <a:buFont typeface="Calibri"/>
              <a:buChar char="●"/>
            </a:pPr>
            <a:r>
              <a:rPr b="0" i="0" lang="en-US" sz="2400" u="none" cap="none" strike="noStrike">
                <a:solidFill>
                  <a:schemeClr val="dk1"/>
                </a:solidFill>
                <a:latin typeface="Calibri"/>
                <a:ea typeface="Calibri"/>
                <a:cs typeface="Calibri"/>
                <a:sym typeface="Calibri"/>
              </a:rPr>
              <a:t>Farms with only 1 operator are more common in TLB than other parts of ONT</a:t>
            </a:r>
            <a:endParaRPr b="0" i="0" sz="2400" u="none" cap="none" strike="noStrike">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59" name="Shape 159"/>
        <p:cNvGrpSpPr/>
        <p:nvPr/>
      </p:nvGrpSpPr>
      <p:grpSpPr>
        <a:xfrm>
          <a:off x="0" y="0"/>
          <a:ext cx="0" cy="0"/>
          <a:chOff x="0" y="0"/>
          <a:chExt cx="0" cy="0"/>
        </a:xfrm>
      </p:grpSpPr>
      <p:sp>
        <p:nvSpPr>
          <p:cNvPr id="160" name="Google Shape;160;p7"/>
          <p:cNvSpPr/>
          <p:nvPr/>
        </p:nvSpPr>
        <p:spPr>
          <a:xfrm>
            <a:off x="396882" y="280374"/>
            <a:ext cx="11438793" cy="1844256"/>
          </a:xfrm>
          <a:prstGeom prst="rect">
            <a:avLst/>
          </a:prstGeom>
          <a:solidFill>
            <a:srgbClr val="404040"/>
          </a:solidFill>
          <a:ln cap="sq" cmpd="thinThick" w="127000">
            <a:solidFill>
              <a:srgbClr val="40404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61" name="Google Shape;161;p7"/>
          <p:cNvSpPr txBox="1"/>
          <p:nvPr>
            <p:ph type="title"/>
          </p:nvPr>
        </p:nvSpPr>
        <p:spPr>
          <a:xfrm>
            <a:off x="546351" y="433545"/>
            <a:ext cx="11139854" cy="930447"/>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rgbClr val="FFFFFF"/>
              </a:buClr>
              <a:buSzPts val="5400"/>
              <a:buFont typeface="Calibri"/>
              <a:buNone/>
            </a:pPr>
            <a:r>
              <a:rPr lang="en-US" sz="5400">
                <a:solidFill>
                  <a:srgbClr val="FFFFFF"/>
                </a:solidFill>
              </a:rPr>
              <a:t>Off-Farm Employment</a:t>
            </a:r>
            <a:endParaRPr/>
          </a:p>
        </p:txBody>
      </p:sp>
      <p:cxnSp>
        <p:nvCxnSpPr>
          <p:cNvPr id="162" name="Google Shape;162;p7"/>
          <p:cNvCxnSpPr/>
          <p:nvPr/>
        </p:nvCxnSpPr>
        <p:spPr>
          <a:xfrm>
            <a:off x="2230078" y="1522292"/>
            <a:ext cx="7772400" cy="0"/>
          </a:xfrm>
          <a:prstGeom prst="straightConnector1">
            <a:avLst/>
          </a:prstGeom>
          <a:noFill/>
          <a:ln cap="flat" cmpd="sng" w="22225">
            <a:solidFill>
              <a:srgbClr val="D9D9D9"/>
            </a:solidFill>
            <a:prstDash val="solid"/>
            <a:miter lim="800000"/>
            <a:headEnd len="sm" w="sm" type="none"/>
            <a:tailEnd len="sm" w="sm" type="none"/>
          </a:ln>
        </p:spPr>
      </p:cxnSp>
      <p:pic>
        <p:nvPicPr>
          <p:cNvPr id="163" name="Google Shape;163;p7"/>
          <p:cNvPicPr preferRelativeResize="0"/>
          <p:nvPr/>
        </p:nvPicPr>
        <p:blipFill rotWithShape="1">
          <a:blip r:embed="rId3">
            <a:alphaModFix/>
          </a:blip>
          <a:srcRect b="0" l="32167" r="0" t="31196"/>
          <a:stretch/>
        </p:blipFill>
        <p:spPr>
          <a:xfrm>
            <a:off x="4126113" y="3292135"/>
            <a:ext cx="5035725" cy="3205178"/>
          </a:xfrm>
          <a:prstGeom prst="rect">
            <a:avLst/>
          </a:prstGeom>
          <a:noFill/>
          <a:ln>
            <a:noFill/>
          </a:ln>
        </p:spPr>
      </p:pic>
      <p:sp>
        <p:nvSpPr>
          <p:cNvPr id="164" name="Google Shape;164;p7"/>
          <p:cNvSpPr txBox="1"/>
          <p:nvPr/>
        </p:nvSpPr>
        <p:spPr>
          <a:xfrm>
            <a:off x="9825125" y="2471700"/>
            <a:ext cx="2100900" cy="1477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Calibri"/>
                <a:ea typeface="Calibri"/>
                <a:cs typeface="Calibri"/>
                <a:sym typeface="Calibri"/>
              </a:rPr>
              <a:t>*“Farm operator is defined as to those persons responsible for the management decisions in operating an agricultural operation”</a:t>
            </a:r>
            <a:endParaRPr b="0" i="0" sz="1400" u="none" cap="none" strike="noStrike">
              <a:solidFill>
                <a:srgbClr val="000000"/>
              </a:solidFill>
              <a:latin typeface="Calibri"/>
              <a:ea typeface="Calibri"/>
              <a:cs typeface="Calibri"/>
              <a:sym typeface="Calibri"/>
            </a:endParaRPr>
          </a:p>
        </p:txBody>
      </p:sp>
      <p:pic>
        <p:nvPicPr>
          <p:cNvPr id="165" name="Google Shape;165;p7"/>
          <p:cNvPicPr preferRelativeResize="0"/>
          <p:nvPr/>
        </p:nvPicPr>
        <p:blipFill rotWithShape="1">
          <a:blip r:embed="rId3">
            <a:alphaModFix/>
          </a:blip>
          <a:srcRect b="0" l="0" r="66702" t="20382"/>
          <a:stretch/>
        </p:blipFill>
        <p:spPr>
          <a:xfrm>
            <a:off x="546350" y="2608850"/>
            <a:ext cx="2681374" cy="4023045"/>
          </a:xfrm>
          <a:prstGeom prst="rect">
            <a:avLst/>
          </a:prstGeom>
          <a:noFill/>
          <a:ln>
            <a:noFill/>
          </a:ln>
        </p:spPr>
      </p:pic>
      <p:pic>
        <p:nvPicPr>
          <p:cNvPr id="166" name="Google Shape;166;p7"/>
          <p:cNvPicPr preferRelativeResize="0"/>
          <p:nvPr/>
        </p:nvPicPr>
        <p:blipFill rotWithShape="1">
          <a:blip r:embed="rId3">
            <a:alphaModFix/>
          </a:blip>
          <a:srcRect b="89932" l="0" r="0" t="0"/>
          <a:stretch/>
        </p:blipFill>
        <p:spPr>
          <a:xfrm>
            <a:off x="3637875" y="2281401"/>
            <a:ext cx="5777099" cy="364963"/>
          </a:xfrm>
          <a:prstGeom prst="rect">
            <a:avLst/>
          </a:prstGeom>
          <a:noFill/>
          <a:ln>
            <a:noFill/>
          </a:ln>
        </p:spPr>
      </p:pic>
      <p:pic>
        <p:nvPicPr>
          <p:cNvPr id="167" name="Google Shape;167;p7"/>
          <p:cNvPicPr preferRelativeResize="0"/>
          <p:nvPr/>
        </p:nvPicPr>
        <p:blipFill rotWithShape="1">
          <a:blip r:embed="rId3">
            <a:alphaModFix/>
          </a:blip>
          <a:srcRect b="77992" l="11131" r="1700" t="12350"/>
          <a:stretch/>
        </p:blipFill>
        <p:spPr>
          <a:xfrm>
            <a:off x="4008562" y="2646375"/>
            <a:ext cx="5035725" cy="364974"/>
          </a:xfrm>
          <a:prstGeom prst="rect">
            <a:avLst/>
          </a:prstGeom>
          <a:noFill/>
          <a:ln>
            <a:noFill/>
          </a:ln>
        </p:spPr>
      </p:pic>
    </p:spTree>
  </p:cSld>
  <p:clrMapOvr>
    <a:masterClrMapping/>
  </p:clrMapOvr>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96" name="Shape 896"/>
        <p:cNvGrpSpPr/>
        <p:nvPr/>
      </p:nvGrpSpPr>
      <p:grpSpPr>
        <a:xfrm>
          <a:off x="0" y="0"/>
          <a:ext cx="0" cy="0"/>
          <a:chOff x="0" y="0"/>
          <a:chExt cx="0" cy="0"/>
        </a:xfrm>
      </p:grpSpPr>
      <p:sp>
        <p:nvSpPr>
          <p:cNvPr id="897" name="Google Shape;897;g13cae647cb0_1_7"/>
          <p:cNvSpPr/>
          <p:nvPr/>
        </p:nvSpPr>
        <p:spPr>
          <a:xfrm>
            <a:off x="396882" y="280374"/>
            <a:ext cx="11438700" cy="1844400"/>
          </a:xfrm>
          <a:prstGeom prst="rect">
            <a:avLst/>
          </a:prstGeom>
          <a:solidFill>
            <a:srgbClr val="E06666"/>
          </a:solidFill>
          <a:ln cap="sq" cmpd="thinThick" w="127000">
            <a:solidFill>
              <a:srgbClr val="40404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898" name="Google Shape;898;g13cae647cb0_1_7"/>
          <p:cNvSpPr txBox="1"/>
          <p:nvPr>
            <p:ph type="title"/>
          </p:nvPr>
        </p:nvSpPr>
        <p:spPr>
          <a:xfrm>
            <a:off x="526051" y="596270"/>
            <a:ext cx="11139900" cy="9303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rgbClr val="FFFFFF"/>
              </a:buClr>
              <a:buSzPts val="5400"/>
              <a:buFont typeface="Calibri"/>
              <a:buNone/>
            </a:pPr>
            <a:r>
              <a:rPr lang="en-US" sz="5400">
                <a:solidFill>
                  <a:srgbClr val="FFFFFF"/>
                </a:solidFill>
              </a:rPr>
              <a:t>Significant findings</a:t>
            </a:r>
            <a:endParaRPr/>
          </a:p>
        </p:txBody>
      </p:sp>
      <p:cxnSp>
        <p:nvCxnSpPr>
          <p:cNvPr id="899" name="Google Shape;899;g13cae647cb0_1_7"/>
          <p:cNvCxnSpPr/>
          <p:nvPr/>
        </p:nvCxnSpPr>
        <p:spPr>
          <a:xfrm>
            <a:off x="2230103" y="1805542"/>
            <a:ext cx="7772400" cy="0"/>
          </a:xfrm>
          <a:prstGeom prst="straightConnector1">
            <a:avLst/>
          </a:prstGeom>
          <a:noFill/>
          <a:ln cap="flat" cmpd="sng" w="22225">
            <a:solidFill>
              <a:srgbClr val="D9D9D9"/>
            </a:solidFill>
            <a:prstDash val="solid"/>
            <a:miter lim="800000"/>
            <a:headEnd len="sm" w="sm" type="none"/>
            <a:tailEnd len="sm" w="sm" type="none"/>
          </a:ln>
        </p:spPr>
      </p:cxnSp>
      <p:sp>
        <p:nvSpPr>
          <p:cNvPr id="900" name="Google Shape;900;g13cae647cb0_1_7"/>
          <p:cNvSpPr txBox="1"/>
          <p:nvPr/>
        </p:nvSpPr>
        <p:spPr>
          <a:xfrm>
            <a:off x="107425" y="2124775"/>
            <a:ext cx="11997000" cy="4617600"/>
          </a:xfrm>
          <a:prstGeom prst="rect">
            <a:avLst/>
          </a:prstGeom>
          <a:noFill/>
          <a:ln>
            <a:noFill/>
          </a:ln>
        </p:spPr>
        <p:txBody>
          <a:bodyPr anchorCtr="0" anchor="t" bIns="91425" lIns="91425" spcFirstLastPara="1" rIns="91425" wrap="square" tIns="91425">
            <a:spAutoFit/>
          </a:bodyPr>
          <a:lstStyle/>
          <a:p>
            <a:pPr indent="-381000" lvl="0" marL="457200" marR="0" rtl="0" algn="l">
              <a:lnSpc>
                <a:spcPct val="100000"/>
              </a:lnSpc>
              <a:spcBef>
                <a:spcPts val="0"/>
              </a:spcBef>
              <a:spcAft>
                <a:spcPts val="0"/>
              </a:spcAft>
              <a:buClr>
                <a:schemeClr val="dk1"/>
              </a:buClr>
              <a:buSzPts val="2400"/>
              <a:buFont typeface="Calibri"/>
              <a:buChar char="●"/>
            </a:pPr>
            <a:r>
              <a:rPr b="0" i="0" lang="en-US" sz="2400" u="none" cap="none" strike="noStrike">
                <a:solidFill>
                  <a:schemeClr val="dk1"/>
                </a:solidFill>
                <a:latin typeface="Calibri"/>
                <a:ea typeface="Calibri"/>
                <a:cs typeface="Calibri"/>
                <a:sym typeface="Calibri"/>
              </a:rPr>
              <a:t>Increase in TLB farms w/vegetable production from 2006 to 2016 (+75), before a decline from 2016 to 2021 (-61), when 8 CCS gained farms with vegetable crops and 24 declined</a:t>
            </a:r>
            <a:endParaRPr b="0" i="0" sz="2400" u="none" cap="none" strike="noStrike">
              <a:solidFill>
                <a:schemeClr val="dk1"/>
              </a:solidFill>
              <a:latin typeface="Calibri"/>
              <a:ea typeface="Calibri"/>
              <a:cs typeface="Calibri"/>
              <a:sym typeface="Calibri"/>
            </a:endParaRPr>
          </a:p>
          <a:p>
            <a:pPr indent="-381000" lvl="0" marL="457200" marR="0" rtl="0" algn="l">
              <a:lnSpc>
                <a:spcPct val="100000"/>
              </a:lnSpc>
              <a:spcBef>
                <a:spcPts val="0"/>
              </a:spcBef>
              <a:spcAft>
                <a:spcPts val="0"/>
              </a:spcAft>
              <a:buClr>
                <a:schemeClr val="dk1"/>
              </a:buClr>
              <a:buSzPts val="2400"/>
              <a:buFont typeface="Calibri"/>
              <a:buChar char="●"/>
            </a:pPr>
            <a:r>
              <a:rPr b="0" i="0" lang="en-US" sz="2400" u="none" cap="none" strike="noStrike">
                <a:solidFill>
                  <a:schemeClr val="dk1"/>
                </a:solidFill>
                <a:latin typeface="Calibri"/>
                <a:ea typeface="Calibri"/>
                <a:cs typeface="Calibri"/>
                <a:sym typeface="Calibri"/>
              </a:rPr>
              <a:t>Fruit crops grown on more TLB farms in 2021 than 2016 were: apples, pears, blueberries, grapes, plums and prunes. Over 40% of farms with fruit, nuts or berries in TLB had strawberries, and/or raspberries, and over 52% had apples, as of 2021 </a:t>
            </a:r>
            <a:endParaRPr b="0" i="0" sz="2400" u="none" cap="none" strike="noStrike">
              <a:solidFill>
                <a:schemeClr val="dk1"/>
              </a:solidFill>
              <a:latin typeface="Calibri"/>
              <a:ea typeface="Calibri"/>
              <a:cs typeface="Calibri"/>
              <a:sym typeface="Calibri"/>
            </a:endParaRPr>
          </a:p>
          <a:p>
            <a:pPr indent="-381000" lvl="0" marL="457200" marR="0" rtl="0" algn="l">
              <a:lnSpc>
                <a:spcPct val="100000"/>
              </a:lnSpc>
              <a:spcBef>
                <a:spcPts val="0"/>
              </a:spcBef>
              <a:spcAft>
                <a:spcPts val="0"/>
              </a:spcAft>
              <a:buClr>
                <a:schemeClr val="dk1"/>
              </a:buClr>
              <a:buSzPts val="2400"/>
              <a:buFont typeface="Calibri"/>
              <a:buChar char="●"/>
            </a:pPr>
            <a:r>
              <a:rPr b="0" i="0" lang="en-US" sz="2400" u="none" cap="none" strike="noStrike">
                <a:solidFill>
                  <a:schemeClr val="dk1"/>
                </a:solidFill>
                <a:latin typeface="Calibri"/>
                <a:ea typeface="Calibri"/>
                <a:cs typeface="Calibri"/>
                <a:sym typeface="Calibri"/>
              </a:rPr>
              <a:t>TLB vegetable farmers grow more different veggie crops per farm than the ONT average</a:t>
            </a:r>
            <a:endParaRPr b="0" i="0" sz="2400" u="none" cap="none" strike="noStrike">
              <a:solidFill>
                <a:schemeClr val="dk1"/>
              </a:solidFill>
              <a:latin typeface="Calibri"/>
              <a:ea typeface="Calibri"/>
              <a:cs typeface="Calibri"/>
              <a:sym typeface="Calibri"/>
            </a:endParaRPr>
          </a:p>
          <a:p>
            <a:pPr indent="-381000" lvl="0" marL="457200" marR="0" rtl="0" algn="l">
              <a:lnSpc>
                <a:spcPct val="100000"/>
              </a:lnSpc>
              <a:spcBef>
                <a:spcPts val="0"/>
              </a:spcBef>
              <a:spcAft>
                <a:spcPts val="0"/>
              </a:spcAft>
              <a:buClr>
                <a:schemeClr val="dk1"/>
              </a:buClr>
              <a:buSzPts val="2400"/>
              <a:buFont typeface="Calibri"/>
              <a:buChar char="●"/>
            </a:pPr>
            <a:r>
              <a:rPr b="0" i="0" lang="en-US" sz="2400" u="none" cap="none" strike="noStrike">
                <a:solidFill>
                  <a:schemeClr val="dk1"/>
                </a:solidFill>
                <a:latin typeface="Calibri"/>
                <a:ea typeface="Calibri"/>
                <a:cs typeface="Calibri"/>
                <a:sym typeface="Calibri"/>
              </a:rPr>
              <a:t>Increase in farms with mushroom production from 2006-2021 (from 5 farms to 12), but lower than 2016 highs (18 farms)</a:t>
            </a:r>
            <a:endParaRPr b="0" i="0" sz="2400" u="none" cap="none" strike="noStrike">
              <a:solidFill>
                <a:schemeClr val="dk1"/>
              </a:solidFill>
              <a:latin typeface="Calibri"/>
              <a:ea typeface="Calibri"/>
              <a:cs typeface="Calibri"/>
              <a:sym typeface="Calibri"/>
            </a:endParaRPr>
          </a:p>
          <a:p>
            <a:pPr indent="-381000" lvl="0" marL="457200" marR="0" rtl="0" algn="l">
              <a:lnSpc>
                <a:spcPct val="100000"/>
              </a:lnSpc>
              <a:spcBef>
                <a:spcPts val="0"/>
              </a:spcBef>
              <a:spcAft>
                <a:spcPts val="0"/>
              </a:spcAft>
              <a:buClr>
                <a:schemeClr val="dk1"/>
              </a:buClr>
              <a:buSzPts val="2400"/>
              <a:buFont typeface="Calibri"/>
              <a:buChar char="●"/>
            </a:pPr>
            <a:r>
              <a:rPr b="0" i="0" lang="en-US" sz="2400" u="none" cap="none" strike="noStrike">
                <a:solidFill>
                  <a:schemeClr val="dk1"/>
                </a:solidFill>
                <a:latin typeface="Calibri"/>
                <a:ea typeface="Calibri"/>
                <a:cs typeface="Calibri"/>
                <a:sym typeface="Calibri"/>
              </a:rPr>
              <a:t>Alfalfa production has seen significant decline (-46%) in acreage from 2006-2021, but still accounts for 13.28% of all farm area in TLB, or 26% of hay and field crop acreage</a:t>
            </a:r>
            <a:endParaRPr b="0" i="0" sz="2400" u="none" cap="none" strike="noStrike">
              <a:solidFill>
                <a:schemeClr val="dk1"/>
              </a:solidFill>
              <a:latin typeface="Calibri"/>
              <a:ea typeface="Calibri"/>
              <a:cs typeface="Calibri"/>
              <a:sym typeface="Calibri"/>
            </a:endParaRPr>
          </a:p>
          <a:p>
            <a:pPr indent="-381000" lvl="0" marL="457200" marR="0" rtl="0" algn="l">
              <a:lnSpc>
                <a:spcPct val="100000"/>
              </a:lnSpc>
              <a:spcBef>
                <a:spcPts val="0"/>
              </a:spcBef>
              <a:spcAft>
                <a:spcPts val="0"/>
              </a:spcAft>
              <a:buClr>
                <a:schemeClr val="dk1"/>
              </a:buClr>
              <a:buSzPts val="2400"/>
              <a:buFont typeface="Calibri"/>
              <a:buChar char="●"/>
            </a:pPr>
            <a:r>
              <a:rPr b="0" i="0" lang="en-US" sz="2400" u="none" cap="none" strike="noStrike">
                <a:solidFill>
                  <a:schemeClr val="dk1"/>
                </a:solidFill>
                <a:latin typeface="Calibri"/>
                <a:ea typeface="Calibri"/>
                <a:cs typeface="Calibri"/>
                <a:sym typeface="Calibri"/>
              </a:rPr>
              <a:t>TLB natural land for pasture has declined from 360,696 acres in 2001, to 157,858 in 2021</a:t>
            </a:r>
            <a:endParaRPr b="0" i="0" sz="2400" u="none" cap="none" strike="noStrike">
              <a:solidFill>
                <a:schemeClr val="dk1"/>
              </a:solidFill>
              <a:latin typeface="Calibri"/>
              <a:ea typeface="Calibri"/>
              <a:cs typeface="Calibri"/>
              <a:sym typeface="Calibri"/>
            </a:endParaRPr>
          </a:p>
          <a:p>
            <a:pPr indent="-381000" lvl="1" marL="914400" marR="0" rtl="0" algn="l">
              <a:lnSpc>
                <a:spcPct val="100000"/>
              </a:lnSpc>
              <a:spcBef>
                <a:spcPts val="0"/>
              </a:spcBef>
              <a:spcAft>
                <a:spcPts val="0"/>
              </a:spcAft>
              <a:buClr>
                <a:schemeClr val="dk1"/>
              </a:buClr>
              <a:buSzPts val="2400"/>
              <a:buFont typeface="Calibri"/>
              <a:buChar char="○"/>
            </a:pPr>
            <a:r>
              <a:rPr b="0" i="0" lang="en-US" sz="2400" u="none" cap="none" strike="noStrike">
                <a:solidFill>
                  <a:schemeClr val="dk1"/>
                </a:solidFill>
                <a:latin typeface="Calibri"/>
                <a:ea typeface="Calibri"/>
                <a:cs typeface="Calibri"/>
                <a:sym typeface="Calibri"/>
              </a:rPr>
              <a:t>if much of pasture land unsuitable for crops= great decrease in food production</a:t>
            </a:r>
            <a:endParaRPr b="0" i="0" sz="2400" u="none" cap="none" strike="noStrike">
              <a:solidFill>
                <a:schemeClr val="dk1"/>
              </a:solidFill>
              <a:latin typeface="Calibri"/>
              <a:ea typeface="Calibri"/>
              <a:cs typeface="Calibri"/>
              <a:sym typeface="Calibri"/>
            </a:endParaRPr>
          </a:p>
        </p:txBody>
      </p:sp>
    </p:spTree>
  </p:cSld>
  <p:clrMapOvr>
    <a:masterClrMapping/>
  </p:clrMapOvr>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04" name="Shape 904"/>
        <p:cNvGrpSpPr/>
        <p:nvPr/>
      </p:nvGrpSpPr>
      <p:grpSpPr>
        <a:xfrm>
          <a:off x="0" y="0"/>
          <a:ext cx="0" cy="0"/>
          <a:chOff x="0" y="0"/>
          <a:chExt cx="0" cy="0"/>
        </a:xfrm>
      </p:grpSpPr>
      <p:sp>
        <p:nvSpPr>
          <p:cNvPr id="905" name="Google Shape;905;g13cb9a73946_0_0"/>
          <p:cNvSpPr/>
          <p:nvPr/>
        </p:nvSpPr>
        <p:spPr>
          <a:xfrm>
            <a:off x="396882" y="280374"/>
            <a:ext cx="11438700" cy="1844400"/>
          </a:xfrm>
          <a:prstGeom prst="rect">
            <a:avLst/>
          </a:prstGeom>
          <a:solidFill>
            <a:srgbClr val="E06666"/>
          </a:solidFill>
          <a:ln cap="sq" cmpd="thinThick" w="127000">
            <a:solidFill>
              <a:srgbClr val="40404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06" name="Google Shape;906;g13cb9a73946_0_0"/>
          <p:cNvSpPr txBox="1"/>
          <p:nvPr>
            <p:ph type="title"/>
          </p:nvPr>
        </p:nvSpPr>
        <p:spPr>
          <a:xfrm>
            <a:off x="526051" y="596270"/>
            <a:ext cx="11139900" cy="9303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rgbClr val="FFFFFF"/>
              </a:buClr>
              <a:buSzPts val="5400"/>
              <a:buFont typeface="Calibri"/>
              <a:buNone/>
            </a:pPr>
            <a:r>
              <a:rPr lang="en-US" sz="5400">
                <a:solidFill>
                  <a:srgbClr val="FFFFFF"/>
                </a:solidFill>
              </a:rPr>
              <a:t>Significant findings</a:t>
            </a:r>
            <a:endParaRPr/>
          </a:p>
        </p:txBody>
      </p:sp>
      <p:cxnSp>
        <p:nvCxnSpPr>
          <p:cNvPr id="907" name="Google Shape;907;g13cb9a73946_0_0"/>
          <p:cNvCxnSpPr/>
          <p:nvPr/>
        </p:nvCxnSpPr>
        <p:spPr>
          <a:xfrm>
            <a:off x="2230103" y="1805542"/>
            <a:ext cx="7772400" cy="0"/>
          </a:xfrm>
          <a:prstGeom prst="straightConnector1">
            <a:avLst/>
          </a:prstGeom>
          <a:noFill/>
          <a:ln cap="flat" cmpd="sng" w="22225">
            <a:solidFill>
              <a:srgbClr val="D9D9D9"/>
            </a:solidFill>
            <a:prstDash val="solid"/>
            <a:miter lim="800000"/>
            <a:headEnd len="sm" w="sm" type="none"/>
            <a:tailEnd len="sm" w="sm" type="none"/>
          </a:ln>
        </p:spPr>
      </p:cxnSp>
      <p:sp>
        <p:nvSpPr>
          <p:cNvPr id="908" name="Google Shape;908;g13cb9a73946_0_0"/>
          <p:cNvSpPr txBox="1"/>
          <p:nvPr/>
        </p:nvSpPr>
        <p:spPr>
          <a:xfrm>
            <a:off x="235800" y="2124775"/>
            <a:ext cx="11720400" cy="4617600"/>
          </a:xfrm>
          <a:prstGeom prst="rect">
            <a:avLst/>
          </a:prstGeom>
          <a:noFill/>
          <a:ln>
            <a:noFill/>
          </a:ln>
        </p:spPr>
        <p:txBody>
          <a:bodyPr anchorCtr="0" anchor="t" bIns="91425" lIns="91425" spcFirstLastPara="1" rIns="91425" wrap="square" tIns="91425">
            <a:spAutoFit/>
          </a:bodyPr>
          <a:lstStyle/>
          <a:p>
            <a:pPr indent="-381000" lvl="0" marL="457200" marR="0" rtl="0" algn="l">
              <a:lnSpc>
                <a:spcPct val="100000"/>
              </a:lnSpc>
              <a:spcBef>
                <a:spcPts val="0"/>
              </a:spcBef>
              <a:spcAft>
                <a:spcPts val="0"/>
              </a:spcAft>
              <a:buClr>
                <a:schemeClr val="dk1"/>
              </a:buClr>
              <a:buSzPts val="2400"/>
              <a:buFont typeface="Calibri"/>
              <a:buChar char="●"/>
            </a:pPr>
            <a:r>
              <a:rPr b="0" i="0" lang="en-US" sz="2400" u="none" cap="none" strike="noStrike">
                <a:solidFill>
                  <a:schemeClr val="dk1"/>
                </a:solidFill>
                <a:latin typeface="Calibri"/>
                <a:ea typeface="Calibri"/>
                <a:cs typeface="Calibri"/>
                <a:sym typeface="Calibri"/>
              </a:rPr>
              <a:t>Amount of greenhouses growing vegetables have increased: 27 in 2006, to 64 in 2021</a:t>
            </a:r>
            <a:endParaRPr b="0" i="0" sz="2400" u="none" cap="none" strike="noStrike">
              <a:solidFill>
                <a:schemeClr val="dk1"/>
              </a:solidFill>
              <a:latin typeface="Calibri"/>
              <a:ea typeface="Calibri"/>
              <a:cs typeface="Calibri"/>
              <a:sym typeface="Calibri"/>
            </a:endParaRPr>
          </a:p>
          <a:p>
            <a:pPr indent="-381000" lvl="1" marL="914400" marR="0" rtl="0" algn="l">
              <a:lnSpc>
                <a:spcPct val="100000"/>
              </a:lnSpc>
              <a:spcBef>
                <a:spcPts val="0"/>
              </a:spcBef>
              <a:spcAft>
                <a:spcPts val="0"/>
              </a:spcAft>
              <a:buClr>
                <a:schemeClr val="dk1"/>
              </a:buClr>
              <a:buSzPts val="2400"/>
              <a:buFont typeface="Calibri"/>
              <a:buChar char="○"/>
            </a:pPr>
            <a:r>
              <a:rPr b="0" i="0" lang="en-US" sz="2400" u="none" cap="none" strike="noStrike">
                <a:solidFill>
                  <a:schemeClr val="dk1"/>
                </a:solidFill>
                <a:latin typeface="Calibri"/>
                <a:ea typeface="Calibri"/>
                <a:cs typeface="Calibri"/>
                <a:sym typeface="Calibri"/>
              </a:rPr>
              <a:t>KL has 17 farms w/greenhouse veg, most of any TLB CCS, while South Frontenac and Trent Hills have 7 each, and no other region has more than 4 (4 in both Tweed and Carlow/Mayo), as of 2021</a:t>
            </a:r>
            <a:endParaRPr b="0" i="0" sz="2400" u="none" cap="none" strike="noStrike">
              <a:solidFill>
                <a:schemeClr val="dk1"/>
              </a:solidFill>
              <a:latin typeface="Calibri"/>
              <a:ea typeface="Calibri"/>
              <a:cs typeface="Calibri"/>
              <a:sym typeface="Calibri"/>
            </a:endParaRPr>
          </a:p>
          <a:p>
            <a:pPr indent="-381000" lvl="0" marL="457200" marR="0" rtl="0" algn="l">
              <a:lnSpc>
                <a:spcPct val="100000"/>
              </a:lnSpc>
              <a:spcBef>
                <a:spcPts val="0"/>
              </a:spcBef>
              <a:spcAft>
                <a:spcPts val="0"/>
              </a:spcAft>
              <a:buClr>
                <a:schemeClr val="dk1"/>
              </a:buClr>
              <a:buSzPts val="2400"/>
              <a:buFont typeface="Calibri"/>
              <a:buChar char="●"/>
            </a:pPr>
            <a:r>
              <a:rPr b="0" i="0" lang="en-US" sz="2400" u="none" cap="none" strike="noStrike">
                <a:solidFill>
                  <a:schemeClr val="dk1"/>
                </a:solidFill>
                <a:latin typeface="Calibri"/>
                <a:ea typeface="Calibri"/>
                <a:cs typeface="Calibri"/>
                <a:sym typeface="Calibri"/>
              </a:rPr>
              <a:t>TLB lost over 11% of farms with chickens/hens from 2016-2021; however since 2006, the number of chickens </a:t>
            </a:r>
            <a:r>
              <a:rPr b="0" i="1" lang="en-US" sz="2400" u="none" cap="none" strike="noStrike">
                <a:solidFill>
                  <a:schemeClr val="dk1"/>
                </a:solidFill>
                <a:latin typeface="Calibri"/>
                <a:ea typeface="Calibri"/>
                <a:cs typeface="Calibri"/>
                <a:sym typeface="Calibri"/>
              </a:rPr>
              <a:t>per farm</a:t>
            </a:r>
            <a:r>
              <a:rPr b="0" i="0" lang="en-US" sz="2400" u="none" cap="none" strike="noStrike">
                <a:solidFill>
                  <a:schemeClr val="dk1"/>
                </a:solidFill>
                <a:latin typeface="Calibri"/>
                <a:ea typeface="Calibri"/>
                <a:cs typeface="Calibri"/>
                <a:sym typeface="Calibri"/>
              </a:rPr>
              <a:t> has been increasing (1,752 in 2021, vs. in 692 in 2006)</a:t>
            </a:r>
            <a:endParaRPr b="0" i="0" sz="2400" u="none" cap="none" strike="noStrike">
              <a:solidFill>
                <a:schemeClr val="dk1"/>
              </a:solidFill>
              <a:latin typeface="Calibri"/>
              <a:ea typeface="Calibri"/>
              <a:cs typeface="Calibri"/>
              <a:sym typeface="Calibri"/>
            </a:endParaRPr>
          </a:p>
          <a:p>
            <a:pPr indent="-381000" lvl="0" marL="457200" marR="0" rtl="0" algn="l">
              <a:lnSpc>
                <a:spcPct val="100000"/>
              </a:lnSpc>
              <a:spcBef>
                <a:spcPts val="0"/>
              </a:spcBef>
              <a:spcAft>
                <a:spcPts val="0"/>
              </a:spcAft>
              <a:buClr>
                <a:schemeClr val="dk1"/>
              </a:buClr>
              <a:buSzPts val="2400"/>
              <a:buFont typeface="Calibri"/>
              <a:buChar char="●"/>
            </a:pPr>
            <a:r>
              <a:rPr b="0" i="0" lang="en-US" sz="2400" u="none" cap="none" strike="noStrike">
                <a:solidFill>
                  <a:schemeClr val="dk1"/>
                </a:solidFill>
                <a:latin typeface="Calibri"/>
                <a:ea typeface="Calibri"/>
                <a:cs typeface="Calibri"/>
                <a:sym typeface="Calibri"/>
              </a:rPr>
              <a:t>Large losses in beef (-33% farms, -30% herd), dairy (-49% farms, -26% herd), 2001-2021</a:t>
            </a:r>
            <a:endParaRPr b="0" i="0" sz="2400" u="none" cap="none" strike="noStrike">
              <a:solidFill>
                <a:schemeClr val="dk1"/>
              </a:solidFill>
              <a:latin typeface="Calibri"/>
              <a:ea typeface="Calibri"/>
              <a:cs typeface="Calibri"/>
              <a:sym typeface="Calibri"/>
            </a:endParaRPr>
          </a:p>
          <a:p>
            <a:pPr indent="-381000" lvl="0" marL="457200" marR="0" rtl="0" algn="l">
              <a:lnSpc>
                <a:spcPct val="100000"/>
              </a:lnSpc>
              <a:spcBef>
                <a:spcPts val="0"/>
              </a:spcBef>
              <a:spcAft>
                <a:spcPts val="0"/>
              </a:spcAft>
              <a:buClr>
                <a:schemeClr val="dk1"/>
              </a:buClr>
              <a:buSzPts val="2400"/>
              <a:buFont typeface="Calibri"/>
              <a:buChar char="●"/>
            </a:pPr>
            <a:r>
              <a:rPr b="0" i="0" lang="en-US" sz="2400" u="none" cap="none" strike="noStrike">
                <a:solidFill>
                  <a:schemeClr val="dk1"/>
                </a:solidFill>
                <a:latin typeface="Calibri"/>
                <a:ea typeface="Calibri"/>
                <a:cs typeface="Calibri"/>
                <a:sym typeface="Calibri"/>
              </a:rPr>
              <a:t>33% of farms in TLB were classified as beef cattle farms in 2021, down from 41% in 2001</a:t>
            </a:r>
            <a:endParaRPr b="0" i="0" sz="2400" u="none" cap="none" strike="noStrike">
              <a:solidFill>
                <a:schemeClr val="dk1"/>
              </a:solidFill>
              <a:latin typeface="Calibri"/>
              <a:ea typeface="Calibri"/>
              <a:cs typeface="Calibri"/>
              <a:sym typeface="Calibri"/>
            </a:endParaRPr>
          </a:p>
          <a:p>
            <a:pPr indent="-381000" lvl="0" marL="457200" marR="0" rtl="0" algn="l">
              <a:lnSpc>
                <a:spcPct val="100000"/>
              </a:lnSpc>
              <a:spcBef>
                <a:spcPts val="0"/>
              </a:spcBef>
              <a:spcAft>
                <a:spcPts val="0"/>
              </a:spcAft>
              <a:buClr>
                <a:schemeClr val="dk1"/>
              </a:buClr>
              <a:buSzPts val="2400"/>
              <a:buFont typeface="Calibri"/>
              <a:buChar char="●"/>
            </a:pPr>
            <a:r>
              <a:rPr b="0" i="0" lang="en-US" sz="2400" u="none" cap="none" strike="noStrike">
                <a:solidFill>
                  <a:schemeClr val="dk1"/>
                </a:solidFill>
                <a:latin typeface="Calibri"/>
                <a:ea typeface="Calibri"/>
                <a:cs typeface="Calibri"/>
                <a:sym typeface="Calibri"/>
              </a:rPr>
              <a:t>Over the 15-year span from the 2006-2021 censuses, the difference in the average number of pigs per farm between Ontario and TLB increased from 908 to 1,629 pigs</a:t>
            </a:r>
            <a:endParaRPr b="0" i="0" sz="2400" u="none" cap="none" strike="noStrike">
              <a:solidFill>
                <a:schemeClr val="dk1"/>
              </a:solidFill>
              <a:latin typeface="Calibri"/>
              <a:ea typeface="Calibri"/>
              <a:cs typeface="Calibri"/>
              <a:sym typeface="Calibri"/>
            </a:endParaRPr>
          </a:p>
          <a:p>
            <a:pPr indent="-381000" lvl="0" marL="457200" marR="0" rtl="0" algn="l">
              <a:lnSpc>
                <a:spcPct val="100000"/>
              </a:lnSpc>
              <a:spcBef>
                <a:spcPts val="0"/>
              </a:spcBef>
              <a:spcAft>
                <a:spcPts val="0"/>
              </a:spcAft>
              <a:buClr>
                <a:schemeClr val="dk1"/>
              </a:buClr>
              <a:buSzPts val="2400"/>
              <a:buFont typeface="Calibri"/>
              <a:buChar char="●"/>
            </a:pPr>
            <a:r>
              <a:rPr b="0" i="0" lang="en-US" sz="2400" u="none" cap="none" strike="noStrike">
                <a:solidFill>
                  <a:schemeClr val="dk1"/>
                </a:solidFill>
                <a:latin typeface="Calibri"/>
                <a:ea typeface="Calibri"/>
                <a:cs typeface="Calibri"/>
                <a:sym typeface="Calibri"/>
              </a:rPr>
              <a:t>In the last 15 years, TLB sheep and lamb farms have changed from keeping on average 16 less animals per farm compared to the province, to 5 less</a:t>
            </a:r>
            <a:endParaRPr b="0" i="0" sz="2400" u="none" cap="none" strike="noStrike">
              <a:solidFill>
                <a:schemeClr val="dk1"/>
              </a:solidFill>
              <a:latin typeface="Calibri"/>
              <a:ea typeface="Calibri"/>
              <a:cs typeface="Calibri"/>
              <a:sym typeface="Calibri"/>
            </a:endParaRPr>
          </a:p>
        </p:txBody>
      </p:sp>
    </p:spTree>
  </p:cSld>
  <p:clrMapOvr>
    <a:masterClrMapping/>
  </p:clrMapOvr>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12" name="Shape 912"/>
        <p:cNvGrpSpPr/>
        <p:nvPr/>
      </p:nvGrpSpPr>
      <p:grpSpPr>
        <a:xfrm>
          <a:off x="0" y="0"/>
          <a:ext cx="0" cy="0"/>
          <a:chOff x="0" y="0"/>
          <a:chExt cx="0" cy="0"/>
        </a:xfrm>
      </p:grpSpPr>
      <p:sp>
        <p:nvSpPr>
          <p:cNvPr id="913" name="Google Shape;913;g13cb9a73946_0_7"/>
          <p:cNvSpPr/>
          <p:nvPr/>
        </p:nvSpPr>
        <p:spPr>
          <a:xfrm>
            <a:off x="396882" y="280374"/>
            <a:ext cx="11438700" cy="1844400"/>
          </a:xfrm>
          <a:prstGeom prst="rect">
            <a:avLst/>
          </a:prstGeom>
          <a:solidFill>
            <a:srgbClr val="E06666"/>
          </a:solidFill>
          <a:ln cap="sq" cmpd="thinThick" w="127000">
            <a:solidFill>
              <a:srgbClr val="40404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14" name="Google Shape;914;g13cb9a73946_0_7"/>
          <p:cNvSpPr txBox="1"/>
          <p:nvPr>
            <p:ph type="title"/>
          </p:nvPr>
        </p:nvSpPr>
        <p:spPr>
          <a:xfrm>
            <a:off x="526051" y="596270"/>
            <a:ext cx="11139900" cy="9303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rgbClr val="FFFFFF"/>
              </a:buClr>
              <a:buSzPts val="5400"/>
              <a:buFont typeface="Calibri"/>
              <a:buNone/>
            </a:pPr>
            <a:r>
              <a:rPr lang="en-US" sz="5400">
                <a:solidFill>
                  <a:srgbClr val="FFFFFF"/>
                </a:solidFill>
              </a:rPr>
              <a:t>Significant findings</a:t>
            </a:r>
            <a:endParaRPr/>
          </a:p>
        </p:txBody>
      </p:sp>
      <p:cxnSp>
        <p:nvCxnSpPr>
          <p:cNvPr id="915" name="Google Shape;915;g13cb9a73946_0_7"/>
          <p:cNvCxnSpPr/>
          <p:nvPr/>
        </p:nvCxnSpPr>
        <p:spPr>
          <a:xfrm>
            <a:off x="2230103" y="1805542"/>
            <a:ext cx="7772400" cy="0"/>
          </a:xfrm>
          <a:prstGeom prst="straightConnector1">
            <a:avLst/>
          </a:prstGeom>
          <a:noFill/>
          <a:ln cap="flat" cmpd="sng" w="22225">
            <a:solidFill>
              <a:srgbClr val="D9D9D9"/>
            </a:solidFill>
            <a:prstDash val="solid"/>
            <a:miter lim="800000"/>
            <a:headEnd len="sm" w="sm" type="none"/>
            <a:tailEnd len="sm" w="sm" type="none"/>
          </a:ln>
        </p:spPr>
      </p:cxnSp>
      <p:sp>
        <p:nvSpPr>
          <p:cNvPr id="916" name="Google Shape;916;g13cb9a73946_0_7"/>
          <p:cNvSpPr txBox="1"/>
          <p:nvPr/>
        </p:nvSpPr>
        <p:spPr>
          <a:xfrm>
            <a:off x="235800" y="2124775"/>
            <a:ext cx="11720400" cy="4987200"/>
          </a:xfrm>
          <a:prstGeom prst="rect">
            <a:avLst/>
          </a:prstGeom>
          <a:noFill/>
          <a:ln>
            <a:noFill/>
          </a:ln>
        </p:spPr>
        <p:txBody>
          <a:bodyPr anchorCtr="0" anchor="t" bIns="91425" lIns="91425" spcFirstLastPara="1" rIns="91425" wrap="square" tIns="91425">
            <a:spAutoFit/>
          </a:bodyPr>
          <a:lstStyle/>
          <a:p>
            <a:pPr indent="-381000" lvl="0" marL="457200" marR="0" rtl="0" algn="l">
              <a:lnSpc>
                <a:spcPct val="100000"/>
              </a:lnSpc>
              <a:spcBef>
                <a:spcPts val="0"/>
              </a:spcBef>
              <a:spcAft>
                <a:spcPts val="0"/>
              </a:spcAft>
              <a:buClr>
                <a:schemeClr val="dk1"/>
              </a:buClr>
              <a:buSzPts val="2400"/>
              <a:buFont typeface="Calibri"/>
              <a:buChar char="●"/>
            </a:pPr>
            <a:r>
              <a:rPr b="0" i="0" lang="en-US" sz="2400" u="none" cap="none" strike="noStrike">
                <a:solidFill>
                  <a:schemeClr val="dk1"/>
                </a:solidFill>
                <a:latin typeface="Calibri"/>
                <a:ea typeface="Calibri"/>
                <a:cs typeface="Calibri"/>
                <a:sym typeface="Calibri"/>
              </a:rPr>
              <a:t>TLB is seeing a decrease in land use acreage across the board, declining in: land in crops, tame and seeded pasture, natural pasture and  woodland and wetlands.</a:t>
            </a:r>
            <a:endParaRPr b="0" i="0" sz="2400" u="none" cap="none" strike="noStrike">
              <a:solidFill>
                <a:schemeClr val="dk1"/>
              </a:solidFill>
              <a:latin typeface="Calibri"/>
              <a:ea typeface="Calibri"/>
              <a:cs typeface="Calibri"/>
              <a:sym typeface="Calibri"/>
            </a:endParaRPr>
          </a:p>
          <a:p>
            <a:pPr indent="-381000" lvl="0" marL="457200" marR="0" rtl="0" algn="l">
              <a:lnSpc>
                <a:spcPct val="100000"/>
              </a:lnSpc>
              <a:spcBef>
                <a:spcPts val="0"/>
              </a:spcBef>
              <a:spcAft>
                <a:spcPts val="0"/>
              </a:spcAft>
              <a:buClr>
                <a:schemeClr val="dk1"/>
              </a:buClr>
              <a:buSzPts val="2400"/>
              <a:buFont typeface="Calibri"/>
              <a:buChar char="●"/>
            </a:pPr>
            <a:r>
              <a:rPr b="0" i="0" lang="en-US" sz="2400" u="none" cap="none" strike="noStrike">
                <a:solidFill>
                  <a:schemeClr val="dk1"/>
                </a:solidFill>
                <a:latin typeface="Calibri"/>
                <a:ea typeface="Calibri"/>
                <a:cs typeface="Calibri"/>
                <a:sym typeface="Calibri"/>
              </a:rPr>
              <a:t>TLB farmland decline: 1,215,535 acres in 2011, to 921,788 acres in 2021 (-24.16%)</a:t>
            </a:r>
            <a:endParaRPr b="0" i="0" sz="2400" u="none" cap="none" strike="noStrike">
              <a:solidFill>
                <a:schemeClr val="dk1"/>
              </a:solidFill>
              <a:latin typeface="Calibri"/>
              <a:ea typeface="Calibri"/>
              <a:cs typeface="Calibri"/>
              <a:sym typeface="Calibri"/>
            </a:endParaRPr>
          </a:p>
          <a:p>
            <a:pPr indent="-381000" lvl="0" marL="457200" marR="0" rtl="0" algn="l">
              <a:lnSpc>
                <a:spcPct val="100000"/>
              </a:lnSpc>
              <a:spcBef>
                <a:spcPts val="0"/>
              </a:spcBef>
              <a:spcAft>
                <a:spcPts val="0"/>
              </a:spcAft>
              <a:buClr>
                <a:schemeClr val="dk1"/>
              </a:buClr>
              <a:buSzPts val="2400"/>
              <a:buFont typeface="Calibri"/>
              <a:buChar char="●"/>
            </a:pPr>
            <a:r>
              <a:rPr b="0" i="0" lang="en-US" sz="2400" u="none" cap="none" strike="noStrike">
                <a:solidFill>
                  <a:schemeClr val="dk1"/>
                </a:solidFill>
                <a:latin typeface="Calibri"/>
                <a:ea typeface="Calibri"/>
                <a:cs typeface="Calibri"/>
                <a:sym typeface="Calibri"/>
              </a:rPr>
              <a:t>Eastern TLB losing more farmland than western (more development and/or cottages?)</a:t>
            </a:r>
            <a:endParaRPr b="0" i="0" sz="2400" u="none" cap="none" strike="noStrike">
              <a:solidFill>
                <a:schemeClr val="dk1"/>
              </a:solidFill>
              <a:latin typeface="Calibri"/>
              <a:ea typeface="Calibri"/>
              <a:cs typeface="Calibri"/>
              <a:sym typeface="Calibri"/>
            </a:endParaRPr>
          </a:p>
          <a:p>
            <a:pPr indent="-381000" lvl="0" marL="457200" marR="0" rtl="0" algn="l">
              <a:lnSpc>
                <a:spcPct val="100000"/>
              </a:lnSpc>
              <a:spcBef>
                <a:spcPts val="0"/>
              </a:spcBef>
              <a:spcAft>
                <a:spcPts val="0"/>
              </a:spcAft>
              <a:buClr>
                <a:schemeClr val="dk1"/>
              </a:buClr>
              <a:buSzPts val="2400"/>
              <a:buFont typeface="Calibri"/>
              <a:buChar char="●"/>
            </a:pPr>
            <a:r>
              <a:rPr b="0" i="0" lang="en-US" sz="2400" u="none" cap="none" strike="noStrike">
                <a:solidFill>
                  <a:schemeClr val="dk1"/>
                </a:solidFill>
                <a:latin typeface="Calibri"/>
                <a:ea typeface="Calibri"/>
                <a:cs typeface="Calibri"/>
                <a:sym typeface="Calibri"/>
              </a:rPr>
              <a:t>TLB farmland hosts a significant portion of Ontario’s farmland reported as </a:t>
            </a:r>
            <a:r>
              <a:rPr b="0" i="0" lang="en-US" sz="2400" u="none" cap="none" strike="noStrike">
                <a:solidFill>
                  <a:schemeClr val="dk1"/>
                </a:solidFill>
                <a:latin typeface="Calibri"/>
                <a:ea typeface="Calibri"/>
                <a:cs typeface="Calibri"/>
                <a:sym typeface="Calibri"/>
                <a:extLst>
                  <a:ext uri="http://customooxmlschemas.google.com/">
                    <go:slidesCustomData xmlns:go="http://customooxmlschemas.google.com/" textRoundtripDataId="6"/>
                  </a:ext>
                </a:extLst>
              </a:rPr>
              <a:t>woodlands and wetlands</a:t>
            </a:r>
            <a:r>
              <a:rPr b="0" i="0" lang="en-US" sz="2400" u="none" cap="none" strike="noStrike">
                <a:solidFill>
                  <a:schemeClr val="dk1"/>
                </a:solidFill>
                <a:latin typeface="Calibri"/>
                <a:ea typeface="Calibri"/>
                <a:cs typeface="Calibri"/>
                <a:sym typeface="Calibri"/>
              </a:rPr>
              <a:t> in 2021 (14.05%), down from 17.3% in 2006</a:t>
            </a:r>
            <a:endParaRPr b="0" i="0" sz="2400" u="none" cap="none" strike="noStrike">
              <a:solidFill>
                <a:schemeClr val="dk1"/>
              </a:solidFill>
              <a:latin typeface="Calibri"/>
              <a:ea typeface="Calibri"/>
              <a:cs typeface="Calibri"/>
              <a:sym typeface="Calibri"/>
            </a:endParaRPr>
          </a:p>
          <a:p>
            <a:pPr indent="-381000" lvl="0" marL="457200" marR="0" rtl="0" algn="l">
              <a:lnSpc>
                <a:spcPct val="100000"/>
              </a:lnSpc>
              <a:spcBef>
                <a:spcPts val="0"/>
              </a:spcBef>
              <a:spcAft>
                <a:spcPts val="0"/>
              </a:spcAft>
              <a:buClr>
                <a:schemeClr val="dk1"/>
              </a:buClr>
              <a:buSzPts val="2400"/>
              <a:buFont typeface="Calibri"/>
              <a:buChar char="●"/>
            </a:pPr>
            <a:r>
              <a:rPr b="0" i="0" lang="en-US" sz="2400" u="none" cap="none" strike="noStrike">
                <a:solidFill>
                  <a:schemeClr val="dk1"/>
                </a:solidFill>
                <a:latin typeface="Calibri"/>
                <a:ea typeface="Calibri"/>
                <a:cs typeface="Calibri"/>
                <a:sym typeface="Calibri"/>
              </a:rPr>
              <a:t>2021: TLB was home to over 480,000 acres of land in crops, or 5.31% of the province’s over 9 mil total acres of land in crops. TLB’s total has decreased over the last 3 census periods, dropping a total of over 70,000 acres (-14%, or nearly 53,000 football fields)</a:t>
            </a:r>
            <a:endParaRPr b="0" i="0" sz="2400" u="none" cap="none" strike="noStrike">
              <a:solidFill>
                <a:schemeClr val="dk1"/>
              </a:solidFill>
              <a:latin typeface="Calibri"/>
              <a:ea typeface="Calibri"/>
              <a:cs typeface="Calibri"/>
              <a:sym typeface="Calibri"/>
            </a:endParaRPr>
          </a:p>
          <a:p>
            <a:pPr indent="-381000" lvl="0" marL="457200" marR="0" rtl="0" algn="l">
              <a:lnSpc>
                <a:spcPct val="100000"/>
              </a:lnSpc>
              <a:spcBef>
                <a:spcPts val="0"/>
              </a:spcBef>
              <a:spcAft>
                <a:spcPts val="0"/>
              </a:spcAft>
              <a:buClr>
                <a:schemeClr val="dk1"/>
              </a:buClr>
              <a:buSzPts val="2400"/>
              <a:buFont typeface="Calibri"/>
              <a:buChar char="●"/>
            </a:pPr>
            <a:r>
              <a:rPr b="0" i="0" lang="en-US" sz="2400" u="none" cap="none" strike="noStrike">
                <a:solidFill>
                  <a:schemeClr val="dk1"/>
                </a:solidFill>
                <a:latin typeface="Calibri"/>
                <a:ea typeface="Calibri"/>
                <a:cs typeface="Calibri"/>
                <a:sym typeface="Calibri"/>
              </a:rPr>
              <a:t>2006-2021: % of farms classified as soybean farms increased in 20 of 36 TLB regions. The % of farms classified as wheat farms grew in 9 TLB regions over that time, and 19 TLB regions saw an increase in the % of their total farms classified as field corn farms</a:t>
            </a:r>
            <a:endParaRPr b="0" i="0" sz="24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Calibri"/>
              <a:ea typeface="Calibri"/>
              <a:cs typeface="Calibri"/>
              <a:sym typeface="Calibri"/>
            </a:endParaRPr>
          </a:p>
        </p:txBody>
      </p:sp>
    </p:spTree>
  </p:cSld>
  <p:clrMapOvr>
    <a:masterClrMapping/>
  </p:clrMapOvr>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20" name="Shape 920"/>
        <p:cNvGrpSpPr/>
        <p:nvPr/>
      </p:nvGrpSpPr>
      <p:grpSpPr>
        <a:xfrm>
          <a:off x="0" y="0"/>
          <a:ext cx="0" cy="0"/>
          <a:chOff x="0" y="0"/>
          <a:chExt cx="0" cy="0"/>
        </a:xfrm>
      </p:grpSpPr>
      <p:sp>
        <p:nvSpPr>
          <p:cNvPr id="921" name="Google Shape;921;g13cb9a73946_0_14"/>
          <p:cNvSpPr/>
          <p:nvPr/>
        </p:nvSpPr>
        <p:spPr>
          <a:xfrm>
            <a:off x="396882" y="280374"/>
            <a:ext cx="11438700" cy="1844400"/>
          </a:xfrm>
          <a:prstGeom prst="rect">
            <a:avLst/>
          </a:prstGeom>
          <a:solidFill>
            <a:srgbClr val="E06666"/>
          </a:solidFill>
          <a:ln cap="sq" cmpd="thinThick" w="127000">
            <a:solidFill>
              <a:srgbClr val="40404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22" name="Google Shape;922;g13cb9a73946_0_14"/>
          <p:cNvSpPr txBox="1"/>
          <p:nvPr>
            <p:ph type="title"/>
          </p:nvPr>
        </p:nvSpPr>
        <p:spPr>
          <a:xfrm>
            <a:off x="526051" y="596270"/>
            <a:ext cx="11139900" cy="9303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rgbClr val="FFFFFF"/>
              </a:buClr>
              <a:buSzPts val="5400"/>
              <a:buFont typeface="Calibri"/>
              <a:buNone/>
            </a:pPr>
            <a:r>
              <a:rPr lang="en-US" sz="5400">
                <a:solidFill>
                  <a:srgbClr val="FFFFFF"/>
                </a:solidFill>
              </a:rPr>
              <a:t>Significant findings</a:t>
            </a:r>
            <a:endParaRPr/>
          </a:p>
        </p:txBody>
      </p:sp>
      <p:cxnSp>
        <p:nvCxnSpPr>
          <p:cNvPr id="923" name="Google Shape;923;g13cb9a73946_0_14"/>
          <p:cNvCxnSpPr/>
          <p:nvPr/>
        </p:nvCxnSpPr>
        <p:spPr>
          <a:xfrm>
            <a:off x="2230103" y="1805542"/>
            <a:ext cx="7772400" cy="0"/>
          </a:xfrm>
          <a:prstGeom prst="straightConnector1">
            <a:avLst/>
          </a:prstGeom>
          <a:noFill/>
          <a:ln cap="flat" cmpd="sng" w="22225">
            <a:solidFill>
              <a:srgbClr val="D9D9D9"/>
            </a:solidFill>
            <a:prstDash val="solid"/>
            <a:miter lim="800000"/>
            <a:headEnd len="sm" w="sm" type="none"/>
            <a:tailEnd len="sm" w="sm" type="none"/>
          </a:ln>
        </p:spPr>
      </p:cxnSp>
      <p:sp>
        <p:nvSpPr>
          <p:cNvPr id="924" name="Google Shape;924;g13cb9a73946_0_14"/>
          <p:cNvSpPr txBox="1"/>
          <p:nvPr/>
        </p:nvSpPr>
        <p:spPr>
          <a:xfrm>
            <a:off x="107425" y="2124775"/>
            <a:ext cx="11997000" cy="4756200"/>
          </a:xfrm>
          <a:prstGeom prst="rect">
            <a:avLst/>
          </a:prstGeom>
          <a:noFill/>
          <a:ln>
            <a:noFill/>
          </a:ln>
        </p:spPr>
        <p:txBody>
          <a:bodyPr anchorCtr="0" anchor="t" bIns="91425" lIns="91425" spcFirstLastPara="1" rIns="91425" wrap="square" tIns="91425">
            <a:spAutoFit/>
          </a:bodyPr>
          <a:lstStyle/>
          <a:p>
            <a:pPr indent="-381000" lvl="0" marL="457200" marR="0" rtl="0" algn="l">
              <a:lnSpc>
                <a:spcPct val="100000"/>
              </a:lnSpc>
              <a:spcBef>
                <a:spcPts val="0"/>
              </a:spcBef>
              <a:spcAft>
                <a:spcPts val="0"/>
              </a:spcAft>
              <a:buClr>
                <a:schemeClr val="dk1"/>
              </a:buClr>
              <a:buSzPts val="2400"/>
              <a:buFont typeface="Calibri"/>
              <a:buChar char="●"/>
            </a:pPr>
            <a:r>
              <a:rPr b="0" i="0" lang="en-US" sz="2400" u="none" cap="none" strike="noStrike">
                <a:solidFill>
                  <a:schemeClr val="dk1"/>
                </a:solidFill>
                <a:latin typeface="Calibri"/>
                <a:ea typeface="Calibri"/>
                <a:cs typeface="Calibri"/>
                <a:sym typeface="Calibri"/>
              </a:rPr>
              <a:t>Of the 3,845 farms in TLB as of 2021, 887 (23%) report some direct sales (vs. 21% in 2016)</a:t>
            </a:r>
            <a:endParaRPr b="0" i="0" sz="2400" u="none" cap="none" strike="noStrike">
              <a:solidFill>
                <a:schemeClr val="dk1"/>
              </a:solidFill>
              <a:latin typeface="Calibri"/>
              <a:ea typeface="Calibri"/>
              <a:cs typeface="Calibri"/>
              <a:sym typeface="Calibri"/>
            </a:endParaRPr>
          </a:p>
          <a:p>
            <a:pPr indent="-381000" lvl="0" marL="457200" marR="0" rtl="0" algn="l">
              <a:lnSpc>
                <a:spcPct val="100000"/>
              </a:lnSpc>
              <a:spcBef>
                <a:spcPts val="0"/>
              </a:spcBef>
              <a:spcAft>
                <a:spcPts val="0"/>
              </a:spcAft>
              <a:buClr>
                <a:schemeClr val="dk1"/>
              </a:buClr>
              <a:buSzPts val="2400"/>
              <a:buFont typeface="Calibri"/>
              <a:buChar char="●"/>
            </a:pPr>
            <a:r>
              <a:rPr b="0" i="0" lang="en-US" sz="2400" u="none" cap="none" strike="noStrike">
                <a:solidFill>
                  <a:schemeClr val="dk1"/>
                </a:solidFill>
                <a:latin typeface="Calibri"/>
                <a:ea typeface="Calibri"/>
                <a:cs typeface="Calibri"/>
                <a:sym typeface="Calibri"/>
              </a:rPr>
              <a:t>Total farm capital grown by &gt;100% in </a:t>
            </a:r>
            <a:r>
              <a:rPr b="0" i="1" lang="en-US" sz="2400" u="none" cap="none" strike="noStrike">
                <a:solidFill>
                  <a:schemeClr val="dk1"/>
                </a:solidFill>
                <a:latin typeface="Calibri"/>
                <a:ea typeface="Calibri"/>
                <a:cs typeface="Calibri"/>
                <a:sym typeface="Calibri"/>
              </a:rPr>
              <a:t>most</a:t>
            </a:r>
            <a:r>
              <a:rPr b="0" i="0" lang="en-US" sz="2400" u="none" cap="none" strike="noStrike">
                <a:solidFill>
                  <a:schemeClr val="dk1"/>
                </a:solidFill>
                <a:latin typeface="Calibri"/>
                <a:ea typeface="Calibri"/>
                <a:cs typeface="Calibri"/>
                <a:sym typeface="Calibri"/>
              </a:rPr>
              <a:t> CCS. Approx. 90% of cap. value is land/buildings</a:t>
            </a:r>
            <a:endParaRPr b="0" i="0" sz="2400" u="none" cap="none" strike="noStrike">
              <a:solidFill>
                <a:schemeClr val="dk1"/>
              </a:solidFill>
              <a:latin typeface="Calibri"/>
              <a:ea typeface="Calibri"/>
              <a:cs typeface="Calibri"/>
              <a:sym typeface="Calibri"/>
            </a:endParaRPr>
          </a:p>
          <a:p>
            <a:pPr indent="-387350" lvl="0" marL="457200" marR="0" rtl="0" algn="l">
              <a:lnSpc>
                <a:spcPct val="100000"/>
              </a:lnSpc>
              <a:spcBef>
                <a:spcPts val="0"/>
              </a:spcBef>
              <a:spcAft>
                <a:spcPts val="0"/>
              </a:spcAft>
              <a:buClr>
                <a:schemeClr val="dk1"/>
              </a:buClr>
              <a:buSzPts val="2500"/>
              <a:buFont typeface="Calibri"/>
              <a:buChar char="●"/>
            </a:pPr>
            <a:r>
              <a:rPr b="0" i="0" lang="en-US" sz="2500" u="none" cap="none" strike="noStrike">
                <a:solidFill>
                  <a:schemeClr val="dk1"/>
                </a:solidFill>
                <a:latin typeface="Calibri"/>
                <a:ea typeface="Calibri"/>
                <a:cs typeface="Calibri"/>
                <a:sym typeface="Calibri"/>
              </a:rPr>
              <a:t>Majority of TLB farms op. revenue= &lt;$25,000 for 2021 (57.3%), 10% &lt;$250,000</a:t>
            </a:r>
            <a:endParaRPr b="0" i="0" sz="2500" u="none" cap="none" strike="noStrike">
              <a:solidFill>
                <a:schemeClr val="dk1"/>
              </a:solidFill>
              <a:latin typeface="Calibri"/>
              <a:ea typeface="Calibri"/>
              <a:cs typeface="Calibri"/>
              <a:sym typeface="Calibri"/>
            </a:endParaRPr>
          </a:p>
          <a:p>
            <a:pPr indent="-387350" lvl="0" marL="457200" marR="0" rtl="0" algn="l">
              <a:lnSpc>
                <a:spcPct val="100000"/>
              </a:lnSpc>
              <a:spcBef>
                <a:spcPts val="0"/>
              </a:spcBef>
              <a:spcAft>
                <a:spcPts val="0"/>
              </a:spcAft>
              <a:buClr>
                <a:schemeClr val="dk1"/>
              </a:buClr>
              <a:buSzPts val="2500"/>
              <a:buFont typeface="Calibri"/>
              <a:buChar char="●"/>
            </a:pPr>
            <a:r>
              <a:rPr b="0" i="0" lang="en-US" sz="2500" u="none" cap="none" strike="noStrike">
                <a:solidFill>
                  <a:schemeClr val="dk1"/>
                </a:solidFill>
                <a:latin typeface="Calibri"/>
                <a:ea typeface="Calibri"/>
                <a:cs typeface="Calibri"/>
                <a:sym typeface="Calibri"/>
              </a:rPr>
              <a:t>Proportionally, TLB has many more farms with op. revenues between $1 and $25,000, while the rest of ONT has more farms with op. revenues over $100,000 (2021)</a:t>
            </a:r>
            <a:endParaRPr b="0" i="0" sz="2500" u="none" cap="none" strike="noStrike">
              <a:solidFill>
                <a:schemeClr val="dk1"/>
              </a:solidFill>
              <a:latin typeface="Calibri"/>
              <a:ea typeface="Calibri"/>
              <a:cs typeface="Calibri"/>
              <a:sym typeface="Calibri"/>
            </a:endParaRPr>
          </a:p>
          <a:p>
            <a:pPr indent="-387350" lvl="0" marL="457200" marR="0" rtl="0" algn="l">
              <a:lnSpc>
                <a:spcPct val="100000"/>
              </a:lnSpc>
              <a:spcBef>
                <a:spcPts val="0"/>
              </a:spcBef>
              <a:spcAft>
                <a:spcPts val="0"/>
              </a:spcAft>
              <a:buClr>
                <a:schemeClr val="dk1"/>
              </a:buClr>
              <a:buSzPts val="2500"/>
              <a:buFont typeface="Calibri"/>
              <a:buChar char="●"/>
            </a:pPr>
            <a:r>
              <a:rPr b="0" i="0" lang="en-US" sz="2500" u="none" cap="none" strike="noStrike">
                <a:solidFill>
                  <a:schemeClr val="dk1"/>
                </a:solidFill>
                <a:latin typeface="Calibri"/>
                <a:ea typeface="Calibri"/>
                <a:cs typeface="Calibri"/>
                <a:sym typeface="Calibri"/>
              </a:rPr>
              <a:t>TLB farms spending  &gt;$238,000/year less for op. expenses than farms in ONT overall (2021), and that gap has been growing exponentially</a:t>
            </a:r>
            <a:endParaRPr b="0" i="0" sz="2500" u="none" cap="none" strike="noStrike">
              <a:solidFill>
                <a:schemeClr val="dk1"/>
              </a:solidFill>
              <a:latin typeface="Calibri"/>
              <a:ea typeface="Calibri"/>
              <a:cs typeface="Calibri"/>
              <a:sym typeface="Calibri"/>
            </a:endParaRPr>
          </a:p>
          <a:p>
            <a:pPr indent="-387350" lvl="0" marL="457200" marR="0" rtl="0" algn="l">
              <a:lnSpc>
                <a:spcPct val="100000"/>
              </a:lnSpc>
              <a:spcBef>
                <a:spcPts val="0"/>
              </a:spcBef>
              <a:spcAft>
                <a:spcPts val="0"/>
              </a:spcAft>
              <a:buClr>
                <a:schemeClr val="dk1"/>
              </a:buClr>
              <a:buSzPts val="2500"/>
              <a:buFont typeface="Calibri"/>
              <a:buChar char="●"/>
            </a:pPr>
            <a:r>
              <a:rPr b="0" i="0" lang="en-US" sz="2500" u="none" cap="none" strike="noStrike">
                <a:solidFill>
                  <a:schemeClr val="dk1"/>
                </a:solidFill>
                <a:latin typeface="Calibri"/>
                <a:ea typeface="Calibri"/>
                <a:cs typeface="Calibri"/>
                <a:sym typeface="Calibri"/>
              </a:rPr>
              <a:t>7.92% of ONT farms in TLB, yet only 2.57% of ONT’s farm operating expense spending</a:t>
            </a:r>
            <a:endParaRPr b="0" i="0" sz="2500" u="none" cap="none" strike="noStrike">
              <a:solidFill>
                <a:schemeClr val="dk1"/>
              </a:solidFill>
              <a:latin typeface="Calibri"/>
              <a:ea typeface="Calibri"/>
              <a:cs typeface="Calibri"/>
              <a:sym typeface="Calibri"/>
            </a:endParaRPr>
          </a:p>
          <a:p>
            <a:pPr indent="-387350" lvl="0" marL="457200" marR="0" rtl="0" algn="l">
              <a:lnSpc>
                <a:spcPct val="100000"/>
              </a:lnSpc>
              <a:spcBef>
                <a:spcPts val="0"/>
              </a:spcBef>
              <a:spcAft>
                <a:spcPts val="0"/>
              </a:spcAft>
              <a:buClr>
                <a:schemeClr val="dk1"/>
              </a:buClr>
              <a:buSzPts val="2500"/>
              <a:buFont typeface="Calibri"/>
              <a:buChar char="●"/>
            </a:pPr>
            <a:r>
              <a:rPr b="0" i="0" lang="en-US" sz="2400" u="none" cap="none" strike="noStrike">
                <a:solidFill>
                  <a:schemeClr val="dk1"/>
                </a:solidFill>
                <a:latin typeface="Calibri"/>
                <a:ea typeface="Calibri"/>
                <a:cs typeface="Calibri"/>
                <a:sym typeface="Calibri"/>
              </a:rPr>
              <a:t>TLB farms run at a significantly lower cost per acre than farms in the rest of ONT ($1,399 vs. $459 in 2021); however costs increasing faster than inflation (2011= $249 per acre)</a:t>
            </a:r>
            <a:endParaRPr b="0" i="0" sz="2400" u="none" cap="none" strike="noStrike">
              <a:solidFill>
                <a:schemeClr val="dk1"/>
              </a:solidFill>
              <a:latin typeface="Calibri"/>
              <a:ea typeface="Calibri"/>
              <a:cs typeface="Calibri"/>
              <a:sym typeface="Calibri"/>
            </a:endParaRPr>
          </a:p>
          <a:p>
            <a:pPr indent="-381000" lvl="0" marL="457200" marR="0" rtl="0" algn="l">
              <a:lnSpc>
                <a:spcPct val="100000"/>
              </a:lnSpc>
              <a:spcBef>
                <a:spcPts val="0"/>
              </a:spcBef>
              <a:spcAft>
                <a:spcPts val="0"/>
              </a:spcAft>
              <a:buClr>
                <a:schemeClr val="dk1"/>
              </a:buClr>
              <a:buSzPts val="2400"/>
              <a:buFont typeface="Calibri"/>
              <a:buChar char="●"/>
            </a:pPr>
            <a:r>
              <a:rPr b="0" i="0" lang="en-US" sz="2500" u="none" cap="none" strike="noStrike">
                <a:solidFill>
                  <a:schemeClr val="dk1"/>
                </a:solidFill>
                <a:latin typeface="Calibri"/>
                <a:ea typeface="Calibri"/>
                <a:cs typeface="Calibri"/>
                <a:sym typeface="Calibri"/>
              </a:rPr>
              <a:t>Sole proprietorship farms much more common and family corporations much less common in TLB vs. ONT in 2021 (maybe due to the smaller average farm size)</a:t>
            </a:r>
            <a:endParaRPr b="0" i="0" sz="2400" u="none" cap="none" strike="noStrike">
              <a:solidFill>
                <a:schemeClr val="dk1"/>
              </a:solidFill>
              <a:latin typeface="Calibri"/>
              <a:ea typeface="Calibri"/>
              <a:cs typeface="Calibri"/>
              <a:sym typeface="Calibri"/>
            </a:endParaRPr>
          </a:p>
        </p:txBody>
      </p:sp>
    </p:spTree>
  </p:cSld>
  <p:clrMapOvr>
    <a:masterClrMapping/>
  </p:clrMapOvr>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28" name="Shape 928"/>
        <p:cNvGrpSpPr/>
        <p:nvPr/>
      </p:nvGrpSpPr>
      <p:grpSpPr>
        <a:xfrm>
          <a:off x="0" y="0"/>
          <a:ext cx="0" cy="0"/>
          <a:chOff x="0" y="0"/>
          <a:chExt cx="0" cy="0"/>
        </a:xfrm>
      </p:grpSpPr>
      <p:sp>
        <p:nvSpPr>
          <p:cNvPr id="929" name="Google Shape;929;g13cb9a73946_0_23"/>
          <p:cNvSpPr/>
          <p:nvPr/>
        </p:nvSpPr>
        <p:spPr>
          <a:xfrm>
            <a:off x="396882" y="280374"/>
            <a:ext cx="11438700" cy="1844400"/>
          </a:xfrm>
          <a:prstGeom prst="rect">
            <a:avLst/>
          </a:prstGeom>
          <a:solidFill>
            <a:srgbClr val="E06666"/>
          </a:solidFill>
          <a:ln cap="sq" cmpd="thinThick" w="127000">
            <a:solidFill>
              <a:srgbClr val="40404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30" name="Google Shape;930;g13cb9a73946_0_23"/>
          <p:cNvSpPr txBox="1"/>
          <p:nvPr>
            <p:ph type="title"/>
          </p:nvPr>
        </p:nvSpPr>
        <p:spPr>
          <a:xfrm>
            <a:off x="526051" y="596270"/>
            <a:ext cx="11139900" cy="9303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rgbClr val="FFFFFF"/>
              </a:buClr>
              <a:buSzPts val="5400"/>
              <a:buFont typeface="Calibri"/>
              <a:buNone/>
            </a:pPr>
            <a:r>
              <a:rPr lang="en-US" sz="5400">
                <a:solidFill>
                  <a:srgbClr val="FFFFFF"/>
                </a:solidFill>
              </a:rPr>
              <a:t>Significant findings</a:t>
            </a:r>
            <a:endParaRPr/>
          </a:p>
        </p:txBody>
      </p:sp>
      <p:cxnSp>
        <p:nvCxnSpPr>
          <p:cNvPr id="931" name="Google Shape;931;g13cb9a73946_0_23"/>
          <p:cNvCxnSpPr/>
          <p:nvPr/>
        </p:nvCxnSpPr>
        <p:spPr>
          <a:xfrm>
            <a:off x="2230103" y="1805542"/>
            <a:ext cx="7772400" cy="0"/>
          </a:xfrm>
          <a:prstGeom prst="straightConnector1">
            <a:avLst/>
          </a:prstGeom>
          <a:noFill/>
          <a:ln cap="flat" cmpd="sng" w="22225">
            <a:solidFill>
              <a:srgbClr val="D9D9D9"/>
            </a:solidFill>
            <a:prstDash val="solid"/>
            <a:miter lim="800000"/>
            <a:headEnd len="sm" w="sm" type="none"/>
            <a:tailEnd len="sm" w="sm" type="none"/>
          </a:ln>
        </p:spPr>
      </p:cxnSp>
      <p:sp>
        <p:nvSpPr>
          <p:cNvPr id="932" name="Google Shape;932;g13cb9a73946_0_23"/>
          <p:cNvSpPr txBox="1"/>
          <p:nvPr/>
        </p:nvSpPr>
        <p:spPr>
          <a:xfrm>
            <a:off x="235800" y="2124775"/>
            <a:ext cx="11720400" cy="4617600"/>
          </a:xfrm>
          <a:prstGeom prst="rect">
            <a:avLst/>
          </a:prstGeom>
          <a:noFill/>
          <a:ln>
            <a:noFill/>
          </a:ln>
        </p:spPr>
        <p:txBody>
          <a:bodyPr anchorCtr="0" anchor="t" bIns="91425" lIns="91425" spcFirstLastPara="1" rIns="91425" wrap="square" tIns="91425">
            <a:spAutoFit/>
          </a:bodyPr>
          <a:lstStyle/>
          <a:p>
            <a:pPr indent="-381000" lvl="0" marL="457200" marR="0" rtl="0" algn="l">
              <a:lnSpc>
                <a:spcPct val="100000"/>
              </a:lnSpc>
              <a:spcBef>
                <a:spcPts val="0"/>
              </a:spcBef>
              <a:spcAft>
                <a:spcPts val="0"/>
              </a:spcAft>
              <a:buClr>
                <a:schemeClr val="dk1"/>
              </a:buClr>
              <a:buSzPts val="2400"/>
              <a:buFont typeface="Calibri"/>
              <a:buChar char="●"/>
            </a:pPr>
            <a:r>
              <a:rPr b="0" i="0" lang="en-US" sz="2400" u="none" cap="none" strike="noStrike">
                <a:solidFill>
                  <a:schemeClr val="dk1"/>
                </a:solidFill>
                <a:latin typeface="Calibri"/>
                <a:ea typeface="Calibri"/>
                <a:cs typeface="Calibri"/>
                <a:sym typeface="Calibri"/>
              </a:rPr>
              <a:t>Greatest change in TLB from 2006 to 2021 occurred in farms 10-69 acres, and 70-129, which combined to decline by 882 farms, from 3,020 to 2,138</a:t>
            </a:r>
            <a:endParaRPr b="0" i="0" sz="2400" u="none" cap="none" strike="noStrike">
              <a:solidFill>
                <a:schemeClr val="dk1"/>
              </a:solidFill>
              <a:latin typeface="Calibri"/>
              <a:ea typeface="Calibri"/>
              <a:cs typeface="Calibri"/>
              <a:sym typeface="Calibri"/>
            </a:endParaRPr>
          </a:p>
          <a:p>
            <a:pPr indent="-381000" lvl="0" marL="457200" marR="0" rtl="0" algn="l">
              <a:lnSpc>
                <a:spcPct val="100000"/>
              </a:lnSpc>
              <a:spcBef>
                <a:spcPts val="0"/>
              </a:spcBef>
              <a:spcAft>
                <a:spcPts val="0"/>
              </a:spcAft>
              <a:buClr>
                <a:schemeClr val="dk1"/>
              </a:buClr>
              <a:buSzPts val="2400"/>
              <a:buFont typeface="Calibri"/>
              <a:buChar char="●"/>
            </a:pPr>
            <a:r>
              <a:rPr b="0" i="0" lang="en-US" sz="2400" u="none" cap="none" strike="noStrike">
                <a:solidFill>
                  <a:schemeClr val="dk1"/>
                </a:solidFill>
                <a:latin typeface="Calibri"/>
                <a:ea typeface="Calibri"/>
                <a:cs typeface="Calibri"/>
                <a:sym typeface="Calibri"/>
              </a:rPr>
              <a:t>Great loss of small scale farms: 429 fewer farms under 130 acres or 1,081 fewer farms under 400 acres (2006 vs. 2021), 3,845 farms total in 2021.</a:t>
            </a:r>
            <a:endParaRPr b="0" i="0" sz="2400" u="none" cap="none" strike="noStrike">
              <a:solidFill>
                <a:schemeClr val="dk1"/>
              </a:solidFill>
              <a:latin typeface="Calibri"/>
              <a:ea typeface="Calibri"/>
              <a:cs typeface="Calibri"/>
              <a:sym typeface="Calibri"/>
            </a:endParaRPr>
          </a:p>
          <a:p>
            <a:pPr indent="-381000" lvl="0" marL="457200" marR="0" rtl="0" algn="l">
              <a:lnSpc>
                <a:spcPct val="100000"/>
              </a:lnSpc>
              <a:spcBef>
                <a:spcPts val="0"/>
              </a:spcBef>
              <a:spcAft>
                <a:spcPts val="0"/>
              </a:spcAft>
              <a:buClr>
                <a:schemeClr val="dk1"/>
              </a:buClr>
              <a:buSzPts val="2400"/>
              <a:buFont typeface="Calibri"/>
              <a:buChar char="●"/>
            </a:pPr>
            <a:r>
              <a:rPr b="0" i="0" lang="en-US" sz="2400" u="none" cap="none" strike="noStrike">
                <a:solidFill>
                  <a:schemeClr val="dk1"/>
                </a:solidFill>
                <a:latin typeface="Calibri"/>
                <a:ea typeface="Calibri"/>
                <a:cs typeface="Calibri"/>
                <a:sym typeface="Calibri"/>
              </a:rPr>
              <a:t>Kawartha Lakes, Trent Hills and South Frontenac (42.6% of TLB farms in 2021)</a:t>
            </a:r>
            <a:endParaRPr b="0" i="0" sz="2400" u="none" cap="none" strike="noStrike">
              <a:solidFill>
                <a:schemeClr val="dk1"/>
              </a:solidFill>
              <a:latin typeface="Calibri"/>
              <a:ea typeface="Calibri"/>
              <a:cs typeface="Calibri"/>
              <a:sym typeface="Calibri"/>
            </a:endParaRPr>
          </a:p>
          <a:p>
            <a:pPr indent="-381000" lvl="1" marL="914400" marR="0" rtl="0" algn="l">
              <a:lnSpc>
                <a:spcPct val="100000"/>
              </a:lnSpc>
              <a:spcBef>
                <a:spcPts val="0"/>
              </a:spcBef>
              <a:spcAft>
                <a:spcPts val="0"/>
              </a:spcAft>
              <a:buClr>
                <a:schemeClr val="dk1"/>
              </a:buClr>
              <a:buSzPts val="2400"/>
              <a:buFont typeface="Calibri"/>
              <a:buChar char="○"/>
            </a:pPr>
            <a:r>
              <a:rPr b="0" i="0" lang="en-US" sz="2400" u="none" cap="none" strike="noStrike">
                <a:solidFill>
                  <a:schemeClr val="dk1"/>
                </a:solidFill>
                <a:latin typeface="Calibri"/>
                <a:ea typeface="Calibri"/>
                <a:cs typeface="Calibri"/>
                <a:sym typeface="Calibri"/>
              </a:rPr>
              <a:t>leaders in veggie greenhouses with 17 for KL, and 7 each for Trent Hills/S. Frontenac</a:t>
            </a:r>
            <a:endParaRPr b="0" i="0" sz="2400" u="none" cap="none" strike="noStrike">
              <a:solidFill>
                <a:schemeClr val="dk1"/>
              </a:solidFill>
              <a:latin typeface="Calibri"/>
              <a:ea typeface="Calibri"/>
              <a:cs typeface="Calibri"/>
              <a:sym typeface="Calibri"/>
            </a:endParaRPr>
          </a:p>
          <a:p>
            <a:pPr indent="-381000" lvl="1" marL="914400" marR="0" rtl="0" algn="l">
              <a:lnSpc>
                <a:spcPct val="100000"/>
              </a:lnSpc>
              <a:spcBef>
                <a:spcPts val="0"/>
              </a:spcBef>
              <a:spcAft>
                <a:spcPts val="0"/>
              </a:spcAft>
              <a:buClr>
                <a:schemeClr val="dk1"/>
              </a:buClr>
              <a:buSzPts val="2400"/>
              <a:buFont typeface="Calibri"/>
              <a:buChar char="○"/>
            </a:pPr>
            <a:r>
              <a:rPr b="0" i="0" lang="en-US" sz="2400" u="none" cap="none" strike="noStrike">
                <a:solidFill>
                  <a:schemeClr val="dk1"/>
                </a:solidFill>
                <a:latin typeface="Calibri"/>
                <a:ea typeface="Calibri"/>
                <a:cs typeface="Calibri"/>
                <a:sym typeface="Calibri"/>
              </a:rPr>
              <a:t>in 2016 these were also the TLB leaders in direct sales (S. Frontenac passed by Severn and Lanark Highlands by 2021)</a:t>
            </a:r>
            <a:endParaRPr b="0" i="0" sz="2400" u="none" cap="none" strike="noStrike">
              <a:solidFill>
                <a:schemeClr val="dk1"/>
              </a:solidFill>
              <a:latin typeface="Calibri"/>
              <a:ea typeface="Calibri"/>
              <a:cs typeface="Calibri"/>
              <a:sym typeface="Calibri"/>
            </a:endParaRPr>
          </a:p>
          <a:p>
            <a:pPr indent="-381000" lvl="1" marL="914400" marR="0" rtl="0" algn="l">
              <a:lnSpc>
                <a:spcPct val="100000"/>
              </a:lnSpc>
              <a:spcBef>
                <a:spcPts val="0"/>
              </a:spcBef>
              <a:spcAft>
                <a:spcPts val="0"/>
              </a:spcAft>
              <a:buClr>
                <a:schemeClr val="dk1"/>
              </a:buClr>
              <a:buSzPts val="2400"/>
              <a:buFont typeface="Calibri"/>
              <a:buChar char="○"/>
            </a:pPr>
            <a:r>
              <a:rPr b="0" i="0" lang="en-US" sz="2400" u="none" cap="none" strike="noStrike">
                <a:solidFill>
                  <a:schemeClr val="dk1"/>
                </a:solidFill>
                <a:latin typeface="Calibri"/>
                <a:ea typeface="Calibri"/>
                <a:cs typeface="Calibri"/>
                <a:sym typeface="Calibri"/>
              </a:rPr>
              <a:t>leaders in farms with gross farm receipts of $50,000 or more in 2016</a:t>
            </a:r>
            <a:endParaRPr b="0" i="0" sz="2400" u="none" cap="none" strike="noStrike">
              <a:solidFill>
                <a:schemeClr val="dk1"/>
              </a:solidFill>
              <a:latin typeface="Calibri"/>
              <a:ea typeface="Calibri"/>
              <a:cs typeface="Calibri"/>
              <a:sym typeface="Calibri"/>
            </a:endParaRPr>
          </a:p>
          <a:p>
            <a:pPr indent="-381000" lvl="1" marL="914400" marR="0" rtl="0" algn="l">
              <a:lnSpc>
                <a:spcPct val="100000"/>
              </a:lnSpc>
              <a:spcBef>
                <a:spcPts val="0"/>
              </a:spcBef>
              <a:spcAft>
                <a:spcPts val="0"/>
              </a:spcAft>
              <a:buClr>
                <a:schemeClr val="dk1"/>
              </a:buClr>
              <a:buSzPts val="2400"/>
              <a:buFont typeface="Calibri"/>
              <a:buChar char="○"/>
            </a:pPr>
            <a:r>
              <a:rPr b="0" i="0" lang="en-US" sz="2400" u="none" cap="none" strike="noStrike">
                <a:solidFill>
                  <a:schemeClr val="dk1"/>
                </a:solidFill>
                <a:latin typeface="Calibri"/>
                <a:ea typeface="Calibri"/>
                <a:cs typeface="Calibri"/>
                <a:sym typeface="Calibri"/>
              </a:rPr>
              <a:t>leaders in farms with solar panels, 2016 and 2021</a:t>
            </a:r>
            <a:endParaRPr b="0" i="0" sz="2400" u="none" cap="none" strike="noStrike">
              <a:solidFill>
                <a:schemeClr val="dk1"/>
              </a:solidFill>
              <a:latin typeface="Calibri"/>
              <a:ea typeface="Calibri"/>
              <a:cs typeface="Calibri"/>
              <a:sym typeface="Calibri"/>
            </a:endParaRPr>
          </a:p>
          <a:p>
            <a:pPr indent="-381000" lvl="0" marL="457200" marR="0" rtl="0" algn="l">
              <a:lnSpc>
                <a:spcPct val="100000"/>
              </a:lnSpc>
              <a:spcBef>
                <a:spcPts val="0"/>
              </a:spcBef>
              <a:spcAft>
                <a:spcPts val="0"/>
              </a:spcAft>
              <a:buClr>
                <a:schemeClr val="dk1"/>
              </a:buClr>
              <a:buSzPts val="2400"/>
              <a:buFont typeface="Calibri"/>
              <a:buChar char="●"/>
            </a:pPr>
            <a:r>
              <a:rPr b="0" i="0" lang="en-US" sz="2400" u="none" cap="none" strike="noStrike">
                <a:solidFill>
                  <a:schemeClr val="dk1"/>
                </a:solidFill>
                <a:latin typeface="Calibri"/>
                <a:ea typeface="Calibri"/>
                <a:cs typeface="Calibri"/>
                <a:sym typeface="Calibri"/>
              </a:rPr>
              <a:t>Along with Selwyn, Severn and Stone Mills (182-193 farms each in 2021), these were the only TLB regions with &gt;153 farms, combined to account for 57% of all TLB farms in 2021</a:t>
            </a:r>
            <a:endParaRPr b="0" i="0" sz="2400" u="none" cap="none" strike="noStrike">
              <a:solidFill>
                <a:schemeClr val="dk1"/>
              </a:solidFill>
              <a:latin typeface="Calibri"/>
              <a:ea typeface="Calibri"/>
              <a:cs typeface="Calibri"/>
              <a:sym typeface="Calibri"/>
            </a:endParaRPr>
          </a:p>
        </p:txBody>
      </p:sp>
    </p:spTree>
  </p:cSld>
  <p:clrMapOvr>
    <a:masterClrMapping/>
  </p:clrMapOvr>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36" name="Shape 936"/>
        <p:cNvGrpSpPr/>
        <p:nvPr/>
      </p:nvGrpSpPr>
      <p:grpSpPr>
        <a:xfrm>
          <a:off x="0" y="0"/>
          <a:ext cx="0" cy="0"/>
          <a:chOff x="0" y="0"/>
          <a:chExt cx="0" cy="0"/>
        </a:xfrm>
      </p:grpSpPr>
      <p:sp>
        <p:nvSpPr>
          <p:cNvPr id="937" name="Google Shape;937;g13c34dfb1f4_0_17"/>
          <p:cNvSpPr/>
          <p:nvPr/>
        </p:nvSpPr>
        <p:spPr>
          <a:xfrm>
            <a:off x="396882" y="280374"/>
            <a:ext cx="11438700" cy="1844400"/>
          </a:xfrm>
          <a:prstGeom prst="rect">
            <a:avLst/>
          </a:prstGeom>
          <a:solidFill>
            <a:srgbClr val="E06666"/>
          </a:solidFill>
          <a:ln cap="sq" cmpd="thinThick" w="127000">
            <a:solidFill>
              <a:srgbClr val="40404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38" name="Google Shape;938;g13c34dfb1f4_0_17"/>
          <p:cNvSpPr txBox="1"/>
          <p:nvPr>
            <p:ph type="title"/>
          </p:nvPr>
        </p:nvSpPr>
        <p:spPr>
          <a:xfrm>
            <a:off x="526051" y="596270"/>
            <a:ext cx="11139900" cy="9303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rgbClr val="FFFFFF"/>
              </a:buClr>
              <a:buSzPts val="5400"/>
              <a:buFont typeface="Calibri"/>
              <a:buNone/>
            </a:pPr>
            <a:r>
              <a:rPr lang="en-US" sz="5400">
                <a:solidFill>
                  <a:srgbClr val="FFFFFF"/>
                </a:solidFill>
              </a:rPr>
              <a:t>Significant findings?</a:t>
            </a:r>
            <a:endParaRPr/>
          </a:p>
        </p:txBody>
      </p:sp>
      <p:cxnSp>
        <p:nvCxnSpPr>
          <p:cNvPr id="939" name="Google Shape;939;g13c34dfb1f4_0_17"/>
          <p:cNvCxnSpPr/>
          <p:nvPr/>
        </p:nvCxnSpPr>
        <p:spPr>
          <a:xfrm>
            <a:off x="2230103" y="1805542"/>
            <a:ext cx="7772400" cy="0"/>
          </a:xfrm>
          <a:prstGeom prst="straightConnector1">
            <a:avLst/>
          </a:prstGeom>
          <a:noFill/>
          <a:ln cap="flat" cmpd="sng" w="22225">
            <a:solidFill>
              <a:srgbClr val="D9D9D9"/>
            </a:solidFill>
            <a:prstDash val="solid"/>
            <a:miter lim="800000"/>
            <a:headEnd len="sm" w="sm" type="none"/>
            <a:tailEnd len="sm" w="sm" type="none"/>
          </a:ln>
        </p:spPr>
      </p:cxnSp>
      <p:sp>
        <p:nvSpPr>
          <p:cNvPr id="940" name="Google Shape;940;g13c34dfb1f4_0_17"/>
          <p:cNvSpPr txBox="1"/>
          <p:nvPr/>
        </p:nvSpPr>
        <p:spPr>
          <a:xfrm>
            <a:off x="235800" y="2232225"/>
            <a:ext cx="11720400" cy="4248300"/>
          </a:xfrm>
          <a:prstGeom prst="rect">
            <a:avLst/>
          </a:prstGeom>
          <a:noFill/>
          <a:ln>
            <a:noFill/>
          </a:ln>
        </p:spPr>
        <p:txBody>
          <a:bodyPr anchorCtr="0" anchor="t" bIns="91425" lIns="91425" spcFirstLastPara="1" rIns="91425" wrap="square" tIns="91425">
            <a:spAutoFit/>
          </a:bodyPr>
          <a:lstStyle/>
          <a:p>
            <a:pPr indent="-381000" lvl="0" marL="457200" marR="0" rtl="0" algn="l">
              <a:lnSpc>
                <a:spcPct val="100000"/>
              </a:lnSpc>
              <a:spcBef>
                <a:spcPts val="0"/>
              </a:spcBef>
              <a:spcAft>
                <a:spcPts val="0"/>
              </a:spcAft>
              <a:buClr>
                <a:schemeClr val="dk1"/>
              </a:buClr>
              <a:buSzPts val="2400"/>
              <a:buFont typeface="Calibri"/>
              <a:buChar char="●"/>
            </a:pPr>
            <a:r>
              <a:rPr b="0" i="0" lang="en-US" sz="2400" u="none" cap="none" strike="noStrike">
                <a:solidFill>
                  <a:schemeClr val="dk1"/>
                </a:solidFill>
                <a:latin typeface="Calibri"/>
                <a:ea typeface="Calibri"/>
                <a:cs typeface="Calibri"/>
                <a:sym typeface="Calibri"/>
              </a:rPr>
              <a:t>Solar is the most popular form of renewable energy on farms in TLB (473 farms in 2021)</a:t>
            </a:r>
            <a:endParaRPr b="0" i="0" sz="2400" u="none" cap="none" strike="noStrike">
              <a:solidFill>
                <a:schemeClr val="dk1"/>
              </a:solidFill>
              <a:latin typeface="Calibri"/>
              <a:ea typeface="Calibri"/>
              <a:cs typeface="Calibri"/>
              <a:sym typeface="Calibri"/>
            </a:endParaRPr>
          </a:p>
          <a:p>
            <a:pPr indent="-381000" lvl="0" marL="457200" marR="0" rtl="0" algn="l">
              <a:lnSpc>
                <a:spcPct val="100000"/>
              </a:lnSpc>
              <a:spcBef>
                <a:spcPts val="0"/>
              </a:spcBef>
              <a:spcAft>
                <a:spcPts val="0"/>
              </a:spcAft>
              <a:buClr>
                <a:schemeClr val="dk1"/>
              </a:buClr>
              <a:buSzPts val="2400"/>
              <a:buFont typeface="Calibri"/>
              <a:buChar char="●"/>
            </a:pPr>
            <a:r>
              <a:rPr b="0" i="0" lang="en-US" sz="2400" u="none" cap="none" strike="noStrike">
                <a:solidFill>
                  <a:schemeClr val="dk1"/>
                </a:solidFill>
                <a:latin typeface="Calibri"/>
                <a:ea typeface="Calibri"/>
                <a:cs typeface="Calibri"/>
                <a:sym typeface="Calibri"/>
              </a:rPr>
              <a:t>2016-2021: TLB declined by 39 farms with honeybee colonies (205 to 166). Other parts of Ontario actually gained 7 farms reporting colonies of honeybees. From 2006-2021, 24 TLB regions saw growth in % of their total farms classified as apiculture farms</a:t>
            </a:r>
            <a:endParaRPr b="0" i="0" sz="2400" u="none" cap="none" strike="noStrike">
              <a:solidFill>
                <a:schemeClr val="dk1"/>
              </a:solidFill>
              <a:latin typeface="Calibri"/>
              <a:ea typeface="Calibri"/>
              <a:cs typeface="Calibri"/>
              <a:sym typeface="Calibri"/>
            </a:endParaRPr>
          </a:p>
          <a:p>
            <a:pPr indent="-381000" lvl="0" marL="457200" marR="0" rtl="0" algn="l">
              <a:lnSpc>
                <a:spcPct val="100000"/>
              </a:lnSpc>
              <a:spcBef>
                <a:spcPts val="0"/>
              </a:spcBef>
              <a:spcAft>
                <a:spcPts val="0"/>
              </a:spcAft>
              <a:buClr>
                <a:schemeClr val="dk1"/>
              </a:buClr>
              <a:buSzPts val="2400"/>
              <a:buFont typeface="Calibri"/>
              <a:buChar char="●"/>
            </a:pPr>
            <a:r>
              <a:rPr b="0" i="0" lang="en-US" sz="2400" u="none" cap="none" strike="noStrike">
                <a:solidFill>
                  <a:schemeClr val="dk1"/>
                </a:solidFill>
                <a:latin typeface="Calibri"/>
                <a:ea typeface="Calibri"/>
                <a:cs typeface="Calibri"/>
                <a:sym typeface="Calibri"/>
              </a:rPr>
              <a:t>Stirling-Rawdon (15 farms), Trent Hills (33), Asphodel-Norwood (11) and Rideau Lakes (18) were the only TLB regions with more than 10% of their total farms classified as dairy</a:t>
            </a:r>
            <a:endParaRPr b="0" i="0" sz="2400" u="none" cap="none" strike="noStrike">
              <a:solidFill>
                <a:schemeClr val="dk1"/>
              </a:solidFill>
              <a:latin typeface="Calibri"/>
              <a:ea typeface="Calibri"/>
              <a:cs typeface="Calibri"/>
              <a:sym typeface="Calibri"/>
            </a:endParaRPr>
          </a:p>
          <a:p>
            <a:pPr indent="-381000" lvl="0" marL="457200" marR="0" rtl="0" algn="l">
              <a:lnSpc>
                <a:spcPct val="100000"/>
              </a:lnSpc>
              <a:spcBef>
                <a:spcPts val="0"/>
              </a:spcBef>
              <a:spcAft>
                <a:spcPts val="0"/>
              </a:spcAft>
              <a:buClr>
                <a:schemeClr val="dk1"/>
              </a:buClr>
              <a:buSzPts val="2400"/>
              <a:buFont typeface="Calibri"/>
              <a:buChar char="●"/>
            </a:pPr>
            <a:r>
              <a:rPr b="0" i="0" lang="en-US" sz="2400" u="none" cap="none" strike="noStrike">
                <a:solidFill>
                  <a:schemeClr val="dk1"/>
                </a:solidFill>
                <a:latin typeface="Calibri"/>
                <a:ea typeface="Calibri"/>
                <a:cs typeface="Calibri"/>
                <a:sym typeface="Calibri"/>
              </a:rPr>
              <a:t>In Highlands East, Lanark Highlands and Greater Madawaska at least approximately 20% of their farms were classified as maple syrup farms in 2021</a:t>
            </a:r>
            <a:endParaRPr b="0" i="0" sz="2400" u="none" cap="none" strike="noStrike">
              <a:solidFill>
                <a:schemeClr val="dk1"/>
              </a:solidFill>
              <a:latin typeface="Calibri"/>
              <a:ea typeface="Calibri"/>
              <a:cs typeface="Calibri"/>
              <a:sym typeface="Calibri"/>
            </a:endParaRPr>
          </a:p>
          <a:p>
            <a:pPr indent="-381000" lvl="0" marL="457200" marR="0" rtl="0" algn="l">
              <a:lnSpc>
                <a:spcPct val="100000"/>
              </a:lnSpc>
              <a:spcBef>
                <a:spcPts val="0"/>
              </a:spcBef>
              <a:spcAft>
                <a:spcPts val="0"/>
              </a:spcAft>
              <a:buClr>
                <a:schemeClr val="dk1"/>
              </a:buClr>
              <a:buSzPts val="2400"/>
              <a:buFont typeface="Calibri"/>
              <a:buChar char="●"/>
            </a:pPr>
            <a:r>
              <a:rPr b="0" i="0" lang="en-US" sz="2400" u="none" cap="none" strike="noStrike">
                <a:solidFill>
                  <a:schemeClr val="dk1"/>
                </a:solidFill>
                <a:latin typeface="Calibri"/>
                <a:ea typeface="Calibri"/>
                <a:cs typeface="Calibri"/>
                <a:sym typeface="Calibri"/>
              </a:rPr>
              <a:t>28% of all new farms with maple taps in Ontario from 2001 to 2016 came from TLB</a:t>
            </a:r>
            <a:endParaRPr b="0" i="0" sz="2400" u="none" cap="none" strike="noStrike">
              <a:solidFill>
                <a:schemeClr val="dk1"/>
              </a:solidFill>
              <a:latin typeface="Calibri"/>
              <a:ea typeface="Calibri"/>
              <a:cs typeface="Calibri"/>
              <a:sym typeface="Calibri"/>
            </a:endParaRPr>
          </a:p>
          <a:p>
            <a:pPr indent="-381000" lvl="0" marL="457200" marR="0" rtl="0" algn="l">
              <a:lnSpc>
                <a:spcPct val="100000"/>
              </a:lnSpc>
              <a:spcBef>
                <a:spcPts val="0"/>
              </a:spcBef>
              <a:spcAft>
                <a:spcPts val="0"/>
              </a:spcAft>
              <a:buClr>
                <a:schemeClr val="dk1"/>
              </a:buClr>
              <a:buSzPts val="2400"/>
              <a:buFont typeface="Calibri"/>
              <a:buChar char="●"/>
            </a:pPr>
            <a:r>
              <a:rPr b="0" i="0" lang="en-US" sz="2400" u="none" cap="none" strike="noStrike">
                <a:solidFill>
                  <a:schemeClr val="dk1"/>
                </a:solidFill>
                <a:latin typeface="Calibri"/>
                <a:ea typeface="Calibri"/>
                <a:cs typeface="Calibri"/>
                <a:sym typeface="Calibri"/>
              </a:rPr>
              <a:t>Hay farms in TLB continue to decline, from a 2011 high of 1,244 farms, to just 643 in 2021</a:t>
            </a:r>
            <a:endParaRPr b="0" i="0" sz="2400" u="none" cap="none" strike="noStrike">
              <a:solidFill>
                <a:schemeClr val="dk1"/>
              </a:solidFill>
              <a:latin typeface="Calibri"/>
              <a:ea typeface="Calibri"/>
              <a:cs typeface="Calibri"/>
              <a:sym typeface="Calibri"/>
            </a:endParaRPr>
          </a:p>
          <a:p>
            <a:pPr indent="-381000" lvl="0" marL="457200" marR="0" rtl="0" algn="l">
              <a:lnSpc>
                <a:spcPct val="100000"/>
              </a:lnSpc>
              <a:spcBef>
                <a:spcPts val="0"/>
              </a:spcBef>
              <a:spcAft>
                <a:spcPts val="0"/>
              </a:spcAft>
              <a:buClr>
                <a:schemeClr val="dk1"/>
              </a:buClr>
              <a:buSzPts val="2400"/>
              <a:buFont typeface="Calibri"/>
              <a:buChar char="●"/>
            </a:pPr>
            <a:r>
              <a:rPr b="0" i="0" lang="en-US" sz="2400" u="none" cap="none" strike="noStrike">
                <a:solidFill>
                  <a:schemeClr val="dk1"/>
                </a:solidFill>
                <a:latin typeface="Calibri"/>
                <a:ea typeface="Calibri"/>
                <a:cs typeface="Calibri"/>
                <a:sym typeface="Calibri"/>
              </a:rPr>
              <a:t>Farms w/rye crops in TLB </a:t>
            </a:r>
            <a:r>
              <a:rPr b="0" i="0" lang="en-US" sz="2400" u="none" cap="none" strike="noStrike">
                <a:solidFill>
                  <a:schemeClr val="dk1"/>
                </a:solidFill>
                <a:latin typeface="Calibri"/>
                <a:ea typeface="Calibri"/>
                <a:cs typeface="Calibri"/>
                <a:sym typeface="Calibri"/>
                <a:extLst>
                  <a:ext uri="http://customooxmlschemas.google.com/">
                    <go:slidesCustomData xmlns:go="http://customooxmlschemas.google.com/" textRoundtripDataId="7"/>
                  </a:ext>
                </a:extLst>
              </a:rPr>
              <a:t>grew 134%</a:t>
            </a:r>
            <a:r>
              <a:rPr b="0" i="0" lang="en-US" sz="2400" u="none" cap="none" strike="noStrike">
                <a:solidFill>
                  <a:schemeClr val="dk1"/>
                </a:solidFill>
                <a:latin typeface="Calibri"/>
                <a:ea typeface="Calibri"/>
                <a:cs typeface="Calibri"/>
                <a:sym typeface="Calibri"/>
              </a:rPr>
              <a:t> from 2016-2021, from 50 to 117 farms</a:t>
            </a:r>
            <a:endParaRPr b="0" i="0" sz="2400" u="none" cap="none" strike="noStrike">
              <a:solidFill>
                <a:schemeClr val="dk1"/>
              </a:solidFill>
              <a:latin typeface="Calibri"/>
              <a:ea typeface="Calibri"/>
              <a:cs typeface="Calibri"/>
              <a:sym typeface="Calibri"/>
            </a:endParaRPr>
          </a:p>
        </p:txBody>
      </p:sp>
    </p:spTree>
  </p:cSld>
  <p:clrMapOvr>
    <a:masterClrMapping/>
  </p:clrMapOvr>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44" name="Shape 944"/>
        <p:cNvGrpSpPr/>
        <p:nvPr/>
      </p:nvGrpSpPr>
      <p:grpSpPr>
        <a:xfrm>
          <a:off x="0" y="0"/>
          <a:ext cx="0" cy="0"/>
          <a:chOff x="0" y="0"/>
          <a:chExt cx="0" cy="0"/>
        </a:xfrm>
      </p:grpSpPr>
      <p:sp>
        <p:nvSpPr>
          <p:cNvPr id="945" name="Google Shape;945;g13c4197683e_0_1"/>
          <p:cNvSpPr/>
          <p:nvPr/>
        </p:nvSpPr>
        <p:spPr>
          <a:xfrm>
            <a:off x="396882" y="280374"/>
            <a:ext cx="11438700" cy="1844400"/>
          </a:xfrm>
          <a:prstGeom prst="rect">
            <a:avLst/>
          </a:prstGeom>
          <a:solidFill>
            <a:srgbClr val="E06666"/>
          </a:solidFill>
          <a:ln cap="sq" cmpd="thinThick" w="127000">
            <a:solidFill>
              <a:srgbClr val="40404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46" name="Google Shape;946;g13c4197683e_0_1"/>
          <p:cNvSpPr txBox="1"/>
          <p:nvPr>
            <p:ph type="title"/>
          </p:nvPr>
        </p:nvSpPr>
        <p:spPr>
          <a:xfrm>
            <a:off x="526051" y="596270"/>
            <a:ext cx="11139900" cy="9303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rgbClr val="FFFFFF"/>
              </a:buClr>
              <a:buSzPts val="5400"/>
              <a:buFont typeface="Calibri"/>
              <a:buNone/>
            </a:pPr>
            <a:r>
              <a:rPr lang="en-US" sz="5400">
                <a:solidFill>
                  <a:srgbClr val="FFFFFF"/>
                </a:solidFill>
              </a:rPr>
              <a:t>Significant findings?</a:t>
            </a:r>
            <a:endParaRPr/>
          </a:p>
        </p:txBody>
      </p:sp>
      <p:cxnSp>
        <p:nvCxnSpPr>
          <p:cNvPr id="947" name="Google Shape;947;g13c4197683e_0_1"/>
          <p:cNvCxnSpPr/>
          <p:nvPr/>
        </p:nvCxnSpPr>
        <p:spPr>
          <a:xfrm>
            <a:off x="2230103" y="1805542"/>
            <a:ext cx="7772400" cy="0"/>
          </a:xfrm>
          <a:prstGeom prst="straightConnector1">
            <a:avLst/>
          </a:prstGeom>
          <a:noFill/>
          <a:ln cap="flat" cmpd="sng" w="22225">
            <a:solidFill>
              <a:srgbClr val="D9D9D9"/>
            </a:solidFill>
            <a:prstDash val="solid"/>
            <a:miter lim="800000"/>
            <a:headEnd len="sm" w="sm" type="none"/>
            <a:tailEnd len="sm" w="sm" type="none"/>
          </a:ln>
        </p:spPr>
      </p:cxnSp>
      <p:sp>
        <p:nvSpPr>
          <p:cNvPr id="948" name="Google Shape;948;g13c4197683e_0_1"/>
          <p:cNvSpPr txBox="1"/>
          <p:nvPr/>
        </p:nvSpPr>
        <p:spPr>
          <a:xfrm>
            <a:off x="235800" y="2232225"/>
            <a:ext cx="11720400" cy="4617600"/>
          </a:xfrm>
          <a:prstGeom prst="rect">
            <a:avLst/>
          </a:prstGeom>
          <a:noFill/>
          <a:ln>
            <a:noFill/>
          </a:ln>
        </p:spPr>
        <p:txBody>
          <a:bodyPr anchorCtr="0" anchor="t" bIns="91425" lIns="91425" spcFirstLastPara="1" rIns="91425" wrap="square" tIns="91425">
            <a:spAutoFit/>
          </a:bodyPr>
          <a:lstStyle/>
          <a:p>
            <a:pPr indent="-381000" lvl="0" marL="457200" marR="0" rtl="0" algn="l">
              <a:lnSpc>
                <a:spcPct val="100000"/>
              </a:lnSpc>
              <a:spcBef>
                <a:spcPts val="0"/>
              </a:spcBef>
              <a:spcAft>
                <a:spcPts val="0"/>
              </a:spcAft>
              <a:buClr>
                <a:schemeClr val="dk1"/>
              </a:buClr>
              <a:buSzPts val="2400"/>
              <a:buFont typeface="Calibri"/>
              <a:buChar char="●"/>
            </a:pPr>
            <a:r>
              <a:rPr b="0" i="0" lang="en-US" sz="2400" u="none" cap="none" strike="noStrike">
                <a:solidFill>
                  <a:schemeClr val="dk1"/>
                </a:solidFill>
                <a:latin typeface="Calibri"/>
                <a:ea typeface="Calibri"/>
                <a:cs typeface="Calibri"/>
                <a:sym typeface="Calibri"/>
              </a:rPr>
              <a:t>Severn and Ramara have the most rented farmland in TLB, as of 2021 (Tyendinaga 3rd)</a:t>
            </a:r>
            <a:endParaRPr b="0" i="0" sz="2400" u="none" cap="none" strike="noStrike">
              <a:solidFill>
                <a:schemeClr val="dk1"/>
              </a:solidFill>
              <a:latin typeface="Calibri"/>
              <a:ea typeface="Calibri"/>
              <a:cs typeface="Calibri"/>
              <a:sym typeface="Calibri"/>
            </a:endParaRPr>
          </a:p>
          <a:p>
            <a:pPr indent="-381000" lvl="0" marL="457200" marR="0" rtl="0" algn="l">
              <a:lnSpc>
                <a:spcPct val="100000"/>
              </a:lnSpc>
              <a:spcBef>
                <a:spcPts val="0"/>
              </a:spcBef>
              <a:spcAft>
                <a:spcPts val="0"/>
              </a:spcAft>
              <a:buClr>
                <a:schemeClr val="dk1"/>
              </a:buClr>
              <a:buSzPts val="2400"/>
              <a:buFont typeface="Calibri"/>
              <a:buChar char="●"/>
            </a:pPr>
            <a:r>
              <a:rPr b="0" i="0" lang="en-US" sz="2400" u="none" cap="none" strike="noStrike">
                <a:solidFill>
                  <a:schemeClr val="dk1"/>
                </a:solidFill>
                <a:latin typeface="Calibri"/>
                <a:ea typeface="Calibri"/>
                <a:cs typeface="Calibri"/>
                <a:sym typeface="Calibri"/>
              </a:rPr>
              <a:t>29 (of 36) TLB census regions declined in farms from 2016 to 2021. Severn (44), Centre Hastings (16), Marmora and Lake (14), Trent Lakes (4) and Georgian Bay (3) gained farms</a:t>
            </a:r>
            <a:endParaRPr b="0" i="0" sz="2400" u="none" cap="none" strike="noStrike">
              <a:solidFill>
                <a:schemeClr val="dk1"/>
              </a:solidFill>
              <a:latin typeface="Calibri"/>
              <a:ea typeface="Calibri"/>
              <a:cs typeface="Calibri"/>
              <a:sym typeface="Calibri"/>
            </a:endParaRPr>
          </a:p>
          <a:p>
            <a:pPr indent="-381000" lvl="0" marL="457200" marR="0" rtl="0" algn="l">
              <a:lnSpc>
                <a:spcPct val="100000"/>
              </a:lnSpc>
              <a:spcBef>
                <a:spcPts val="0"/>
              </a:spcBef>
              <a:spcAft>
                <a:spcPts val="0"/>
              </a:spcAft>
              <a:buClr>
                <a:schemeClr val="dk1"/>
              </a:buClr>
              <a:buSzPts val="2400"/>
              <a:buFont typeface="Calibri"/>
              <a:buChar char="●"/>
            </a:pPr>
            <a:r>
              <a:rPr b="0" i="0" lang="en-US" sz="2400" u="none" cap="none" strike="noStrike">
                <a:solidFill>
                  <a:schemeClr val="dk1"/>
                </a:solidFill>
                <a:latin typeface="Calibri"/>
                <a:ea typeface="Calibri"/>
                <a:cs typeface="Calibri"/>
                <a:sym typeface="Calibri"/>
              </a:rPr>
              <a:t>Madoc, Bancroft, Trent Hills, Gravenhurst, Magnetawan= TLB regions w/gain in farms, farm acreage, acreage owned (2011-2016). No region grew in all 3 of these categories from 2016-2021, and 15 TLB regions declined in all three of farms, farm acreage and acres owned. Another 9 regions could be included based on currently undisclosed data</a:t>
            </a:r>
            <a:endParaRPr b="0" i="0" sz="2400" u="none" cap="none" strike="noStrike">
              <a:solidFill>
                <a:schemeClr val="dk1"/>
              </a:solidFill>
              <a:latin typeface="Calibri"/>
              <a:ea typeface="Calibri"/>
              <a:cs typeface="Calibri"/>
              <a:sym typeface="Calibri"/>
            </a:endParaRPr>
          </a:p>
          <a:p>
            <a:pPr indent="-381000" lvl="0" marL="457200" marR="0" rtl="0" algn="l">
              <a:lnSpc>
                <a:spcPct val="100000"/>
              </a:lnSpc>
              <a:spcBef>
                <a:spcPts val="0"/>
              </a:spcBef>
              <a:spcAft>
                <a:spcPts val="0"/>
              </a:spcAft>
              <a:buClr>
                <a:schemeClr val="dk1"/>
              </a:buClr>
              <a:buSzPts val="2400"/>
              <a:buFont typeface="Calibri"/>
              <a:buChar char="●"/>
            </a:pPr>
            <a:r>
              <a:rPr b="0" i="0" lang="en-US" sz="2400" u="none" cap="none" strike="noStrike">
                <a:solidFill>
                  <a:schemeClr val="dk1"/>
                </a:solidFill>
                <a:latin typeface="Calibri"/>
                <a:ea typeface="Calibri"/>
                <a:cs typeface="Calibri"/>
                <a:sym typeface="Calibri"/>
              </a:rPr>
              <a:t>TLB has lost over 89% of its farms employing temporary or seasonal workers between 2006 and 2021 (60% decline from 2006-2016)</a:t>
            </a:r>
            <a:endParaRPr b="0" i="0" sz="2400" u="none" cap="none" strike="noStrike">
              <a:solidFill>
                <a:schemeClr val="dk1"/>
              </a:solidFill>
              <a:latin typeface="Calibri"/>
              <a:ea typeface="Calibri"/>
              <a:cs typeface="Calibri"/>
              <a:sym typeface="Calibri"/>
            </a:endParaRPr>
          </a:p>
          <a:p>
            <a:pPr indent="-381000" lvl="0" marL="457200" marR="0" rtl="0" algn="l">
              <a:lnSpc>
                <a:spcPct val="100000"/>
              </a:lnSpc>
              <a:spcBef>
                <a:spcPts val="0"/>
              </a:spcBef>
              <a:spcAft>
                <a:spcPts val="0"/>
              </a:spcAft>
              <a:buClr>
                <a:schemeClr val="dk1"/>
              </a:buClr>
              <a:buSzPts val="2400"/>
              <a:buFont typeface="Calibri"/>
              <a:buChar char="●"/>
            </a:pPr>
            <a:r>
              <a:rPr b="0" i="0" lang="en-US" sz="2400" u="none" cap="none" strike="noStrike">
                <a:solidFill>
                  <a:schemeClr val="dk1"/>
                </a:solidFill>
                <a:latin typeface="Calibri"/>
                <a:ea typeface="Calibri"/>
                <a:cs typeface="Calibri"/>
                <a:sym typeface="Calibri"/>
              </a:rPr>
              <a:t>Stirling-Rawdon, Trent Hills, Asphodel-Norwood, Selwyn and Rideau Lakes employee the most full, part-time and seasonal ag labour in TLB, relative to # of farms in each area (2016). Muskoka Lakes, Seguin and Whitestone on the rise by 2021</a:t>
            </a:r>
            <a:endParaRPr b="0" i="0" sz="2400" u="none" cap="none" strike="noStrike">
              <a:solidFill>
                <a:schemeClr val="dk1"/>
              </a:solidFill>
              <a:latin typeface="Calibri"/>
              <a:ea typeface="Calibri"/>
              <a:cs typeface="Calibri"/>
              <a:sym typeface="Calibri"/>
            </a:endParaRPr>
          </a:p>
        </p:txBody>
      </p:sp>
    </p:spTree>
  </p:cSld>
  <p:clrMapOvr>
    <a:masterClrMapping/>
  </p:clrMapOvr>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52" name="Shape 952"/>
        <p:cNvGrpSpPr/>
        <p:nvPr/>
      </p:nvGrpSpPr>
      <p:grpSpPr>
        <a:xfrm>
          <a:off x="0" y="0"/>
          <a:ext cx="0" cy="0"/>
          <a:chOff x="0" y="0"/>
          <a:chExt cx="0" cy="0"/>
        </a:xfrm>
      </p:grpSpPr>
      <p:sp>
        <p:nvSpPr>
          <p:cNvPr id="953" name="Google Shape;953;g13c4197683e_0_22"/>
          <p:cNvSpPr/>
          <p:nvPr/>
        </p:nvSpPr>
        <p:spPr>
          <a:xfrm>
            <a:off x="396882" y="280374"/>
            <a:ext cx="11438700" cy="1844400"/>
          </a:xfrm>
          <a:prstGeom prst="rect">
            <a:avLst/>
          </a:prstGeom>
          <a:solidFill>
            <a:srgbClr val="E06666"/>
          </a:solidFill>
          <a:ln cap="sq" cmpd="thinThick" w="127000">
            <a:solidFill>
              <a:srgbClr val="40404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54" name="Google Shape;954;g13c4197683e_0_22"/>
          <p:cNvSpPr txBox="1"/>
          <p:nvPr>
            <p:ph type="title"/>
          </p:nvPr>
        </p:nvSpPr>
        <p:spPr>
          <a:xfrm>
            <a:off x="526051" y="596270"/>
            <a:ext cx="11139900" cy="9303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rgbClr val="FFFFFF"/>
              </a:buClr>
              <a:buSzPts val="5400"/>
              <a:buFont typeface="Calibri"/>
              <a:buNone/>
            </a:pPr>
            <a:r>
              <a:rPr lang="en-US" sz="5400">
                <a:solidFill>
                  <a:srgbClr val="FFFFFF"/>
                </a:solidFill>
              </a:rPr>
              <a:t>Significant findings?</a:t>
            </a:r>
            <a:endParaRPr/>
          </a:p>
        </p:txBody>
      </p:sp>
      <p:cxnSp>
        <p:nvCxnSpPr>
          <p:cNvPr id="955" name="Google Shape;955;g13c4197683e_0_22"/>
          <p:cNvCxnSpPr/>
          <p:nvPr/>
        </p:nvCxnSpPr>
        <p:spPr>
          <a:xfrm>
            <a:off x="2230103" y="1805542"/>
            <a:ext cx="7772400" cy="0"/>
          </a:xfrm>
          <a:prstGeom prst="straightConnector1">
            <a:avLst/>
          </a:prstGeom>
          <a:noFill/>
          <a:ln cap="flat" cmpd="sng" w="22225">
            <a:solidFill>
              <a:srgbClr val="D9D9D9"/>
            </a:solidFill>
            <a:prstDash val="solid"/>
            <a:miter lim="800000"/>
            <a:headEnd len="sm" w="sm" type="none"/>
            <a:tailEnd len="sm" w="sm" type="none"/>
          </a:ln>
        </p:spPr>
      </p:cxnSp>
      <p:sp>
        <p:nvSpPr>
          <p:cNvPr id="956" name="Google Shape;956;g13c4197683e_0_22"/>
          <p:cNvSpPr txBox="1"/>
          <p:nvPr/>
        </p:nvSpPr>
        <p:spPr>
          <a:xfrm>
            <a:off x="235800" y="2232225"/>
            <a:ext cx="11720400" cy="4617600"/>
          </a:xfrm>
          <a:prstGeom prst="rect">
            <a:avLst/>
          </a:prstGeom>
          <a:noFill/>
          <a:ln>
            <a:noFill/>
          </a:ln>
        </p:spPr>
        <p:txBody>
          <a:bodyPr anchorCtr="0" anchor="t" bIns="91425" lIns="91425" spcFirstLastPara="1" rIns="91425" wrap="square" tIns="91425">
            <a:spAutoFit/>
          </a:bodyPr>
          <a:lstStyle/>
          <a:p>
            <a:pPr indent="-381000" lvl="0" marL="457200" marR="0" rtl="0" algn="l">
              <a:lnSpc>
                <a:spcPct val="100000"/>
              </a:lnSpc>
              <a:spcBef>
                <a:spcPts val="0"/>
              </a:spcBef>
              <a:spcAft>
                <a:spcPts val="0"/>
              </a:spcAft>
              <a:buClr>
                <a:schemeClr val="dk1"/>
              </a:buClr>
              <a:buSzPts val="2400"/>
              <a:buFont typeface="Calibri"/>
              <a:buChar char="●"/>
            </a:pPr>
            <a:r>
              <a:rPr b="0" i="0" lang="en-US" sz="2400" u="none" cap="none" strike="noStrike">
                <a:solidFill>
                  <a:schemeClr val="dk1"/>
                </a:solidFill>
                <a:latin typeface="Calibri"/>
                <a:ea typeface="Calibri"/>
                <a:cs typeface="Calibri"/>
                <a:sym typeface="Calibri"/>
              </a:rPr>
              <a:t>Part-time employees are more prevalent in TLB, vs. ONT: as of 2021, TLB had 305 part time employees (2.95% of the ONT total), vs. 482 full time employees (1.97% of ONT)</a:t>
            </a:r>
            <a:endParaRPr b="0" i="0" sz="2400" u="none" cap="none" strike="noStrike">
              <a:solidFill>
                <a:schemeClr val="dk1"/>
              </a:solidFill>
              <a:latin typeface="Calibri"/>
              <a:ea typeface="Calibri"/>
              <a:cs typeface="Calibri"/>
              <a:sym typeface="Calibri"/>
            </a:endParaRPr>
          </a:p>
          <a:p>
            <a:pPr indent="-381000" lvl="0" marL="457200" marR="0" rtl="0" algn="l">
              <a:lnSpc>
                <a:spcPct val="100000"/>
              </a:lnSpc>
              <a:spcBef>
                <a:spcPts val="0"/>
              </a:spcBef>
              <a:spcAft>
                <a:spcPts val="0"/>
              </a:spcAft>
              <a:buClr>
                <a:schemeClr val="dk1"/>
              </a:buClr>
              <a:buSzPts val="2400"/>
              <a:buFont typeface="Calibri"/>
              <a:buChar char="●"/>
            </a:pPr>
            <a:r>
              <a:rPr b="0" i="0" lang="en-US" sz="2400" u="none" cap="none" strike="noStrike">
                <a:solidFill>
                  <a:schemeClr val="dk1"/>
                </a:solidFill>
                <a:latin typeface="Calibri"/>
                <a:ea typeface="Calibri"/>
                <a:cs typeface="Calibri"/>
                <a:sym typeface="Calibri"/>
              </a:rPr>
              <a:t>2021: TLB +78 farms reporting a partnership-based operating arrangement,  vs. 2016</a:t>
            </a:r>
            <a:endParaRPr b="0" i="0" sz="2400" u="none" cap="none" strike="noStrike">
              <a:solidFill>
                <a:schemeClr val="dk1"/>
              </a:solidFill>
              <a:latin typeface="Calibri"/>
              <a:ea typeface="Calibri"/>
              <a:cs typeface="Calibri"/>
              <a:sym typeface="Calibri"/>
            </a:endParaRPr>
          </a:p>
          <a:p>
            <a:pPr indent="-381000" lvl="0" marL="457200" marR="0" rtl="0" algn="l">
              <a:lnSpc>
                <a:spcPct val="100000"/>
              </a:lnSpc>
              <a:spcBef>
                <a:spcPts val="0"/>
              </a:spcBef>
              <a:spcAft>
                <a:spcPts val="0"/>
              </a:spcAft>
              <a:buClr>
                <a:schemeClr val="dk1"/>
              </a:buClr>
              <a:buSzPts val="2400"/>
              <a:buFont typeface="Calibri"/>
              <a:buChar char="●"/>
            </a:pPr>
            <a:r>
              <a:rPr b="0" i="0" lang="en-US" sz="2400" u="none" cap="none" strike="noStrike">
                <a:solidFill>
                  <a:schemeClr val="dk1"/>
                </a:solidFill>
                <a:latin typeface="Calibri"/>
                <a:ea typeface="Calibri"/>
                <a:cs typeface="Calibri"/>
                <a:sym typeface="Calibri"/>
              </a:rPr>
              <a:t>TLB has just 3 regions that have increased in sole proprietorships from 2006 to 2021, being North Frontenac (+3), along with Georgian Bay and Marmora and Lake (+1 each)</a:t>
            </a:r>
            <a:endParaRPr b="0" i="0" sz="2400" u="none" cap="none" strike="noStrike">
              <a:solidFill>
                <a:schemeClr val="dk1"/>
              </a:solidFill>
              <a:latin typeface="Calibri"/>
              <a:ea typeface="Calibri"/>
              <a:cs typeface="Calibri"/>
              <a:sym typeface="Calibri"/>
            </a:endParaRPr>
          </a:p>
          <a:p>
            <a:pPr indent="-381000" lvl="0" marL="457200" marR="0" rtl="0" algn="l">
              <a:lnSpc>
                <a:spcPct val="100000"/>
              </a:lnSpc>
              <a:spcBef>
                <a:spcPts val="0"/>
              </a:spcBef>
              <a:spcAft>
                <a:spcPts val="0"/>
              </a:spcAft>
              <a:buClr>
                <a:schemeClr val="dk1"/>
              </a:buClr>
              <a:buSzPts val="2400"/>
              <a:buFont typeface="Calibri"/>
              <a:buChar char="●"/>
            </a:pPr>
            <a:r>
              <a:rPr b="0" i="0" lang="en-US" sz="2400" u="none" cap="none" strike="noStrike">
                <a:solidFill>
                  <a:schemeClr val="dk1"/>
                </a:solidFill>
                <a:latin typeface="Calibri"/>
                <a:ea typeface="Calibri"/>
                <a:cs typeface="Calibri"/>
                <a:sym typeface="Calibri"/>
              </a:rPr>
              <a:t>2021: only 5 TLB regions had less than 20% of their farms reporting some form of succession plan, now that verbal only plans have been included. 9 TLB regions had greater than 30% of their farms reporting a succession plan</a:t>
            </a:r>
            <a:endParaRPr b="0" i="0" sz="2400" u="none" cap="none" strike="noStrike">
              <a:solidFill>
                <a:schemeClr val="dk1"/>
              </a:solidFill>
              <a:latin typeface="Calibri"/>
              <a:ea typeface="Calibri"/>
              <a:cs typeface="Calibri"/>
              <a:sym typeface="Calibri"/>
            </a:endParaRPr>
          </a:p>
          <a:p>
            <a:pPr indent="-381000" lvl="0" marL="457200" marR="0" rtl="0" algn="l">
              <a:lnSpc>
                <a:spcPct val="100000"/>
              </a:lnSpc>
              <a:spcBef>
                <a:spcPts val="0"/>
              </a:spcBef>
              <a:spcAft>
                <a:spcPts val="0"/>
              </a:spcAft>
              <a:buClr>
                <a:schemeClr val="dk1"/>
              </a:buClr>
              <a:buSzPts val="2400"/>
              <a:buFont typeface="Calibri"/>
              <a:buChar char="●"/>
            </a:pPr>
            <a:r>
              <a:rPr b="0" i="0" lang="en-US" sz="2400" u="none" cap="none" strike="noStrike">
                <a:solidFill>
                  <a:schemeClr val="dk1"/>
                </a:solidFill>
                <a:latin typeface="Calibri"/>
                <a:ea typeface="Calibri"/>
                <a:cs typeface="Calibri"/>
                <a:sym typeface="Calibri"/>
              </a:rPr>
              <a:t>Addington Highlands had no farms reporting succession plans in 2021, unique in TLB</a:t>
            </a:r>
            <a:endParaRPr b="0" i="0" sz="2400" u="none" cap="none" strike="noStrike">
              <a:solidFill>
                <a:schemeClr val="dk1"/>
              </a:solidFill>
              <a:latin typeface="Calibri"/>
              <a:ea typeface="Calibri"/>
              <a:cs typeface="Calibri"/>
              <a:sym typeface="Calibri"/>
            </a:endParaRPr>
          </a:p>
          <a:p>
            <a:pPr indent="-381000" lvl="0" marL="457200" marR="0" rtl="0" algn="l">
              <a:lnSpc>
                <a:spcPct val="100000"/>
              </a:lnSpc>
              <a:spcBef>
                <a:spcPts val="0"/>
              </a:spcBef>
              <a:spcAft>
                <a:spcPts val="0"/>
              </a:spcAft>
              <a:buClr>
                <a:schemeClr val="dk1"/>
              </a:buClr>
              <a:buSzPts val="2400"/>
              <a:buFont typeface="Calibri"/>
              <a:buChar char="●"/>
            </a:pPr>
            <a:r>
              <a:rPr b="0" i="0" lang="en-US" sz="2400" u="none" cap="none" strike="noStrike">
                <a:solidFill>
                  <a:schemeClr val="dk1"/>
                </a:solidFill>
                <a:latin typeface="Calibri"/>
                <a:ea typeface="Calibri"/>
                <a:cs typeface="Calibri"/>
                <a:sym typeface="Calibri"/>
              </a:rPr>
              <a:t>Bancroft, Carlow/Mayo, Gravenhurst, Seguin, Magnetawan, North Frontenac and Addington Highlands had no farms reporting selling at farmers’ markets in 2021</a:t>
            </a:r>
            <a:endParaRPr b="0" i="0" sz="2400" u="none" cap="none" strike="noStrike">
              <a:solidFill>
                <a:schemeClr val="dk1"/>
              </a:solidFill>
              <a:latin typeface="Calibri"/>
              <a:ea typeface="Calibri"/>
              <a:cs typeface="Calibri"/>
              <a:sym typeface="Calibri"/>
            </a:endParaRPr>
          </a:p>
          <a:p>
            <a:pPr indent="-381000" lvl="0" marL="457200" marR="0" rtl="0" algn="l">
              <a:lnSpc>
                <a:spcPct val="100000"/>
              </a:lnSpc>
              <a:spcBef>
                <a:spcPts val="0"/>
              </a:spcBef>
              <a:spcAft>
                <a:spcPts val="0"/>
              </a:spcAft>
              <a:buClr>
                <a:schemeClr val="dk1"/>
              </a:buClr>
              <a:buSzPts val="2400"/>
              <a:buFont typeface="Calibri"/>
              <a:buChar char="●"/>
            </a:pPr>
            <a:r>
              <a:rPr b="0" i="0" lang="en-US" sz="2400" u="none" cap="none" strike="noStrike">
                <a:solidFill>
                  <a:schemeClr val="dk1"/>
                </a:solidFill>
                <a:latin typeface="Calibri"/>
                <a:ea typeface="Calibri"/>
                <a:cs typeface="Calibri"/>
                <a:sym typeface="Calibri"/>
              </a:rPr>
              <a:t>Other than G. Bay, all TLB regions had at least 2 farms w/deliveries to consumers in 2021</a:t>
            </a:r>
            <a:endParaRPr b="0" i="0" sz="2400" u="none" cap="none" strike="noStrike">
              <a:solidFill>
                <a:schemeClr val="dk1"/>
              </a:solidFill>
              <a:latin typeface="Calibri"/>
              <a:ea typeface="Calibri"/>
              <a:cs typeface="Calibri"/>
              <a:sym typeface="Calibri"/>
            </a:endParaRPr>
          </a:p>
        </p:txBody>
      </p:sp>
    </p:spTree>
  </p:cSld>
  <p:clrMapOvr>
    <a:masterClrMapping/>
  </p:clrMapOvr>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60" name="Shape 960"/>
        <p:cNvGrpSpPr/>
        <p:nvPr/>
      </p:nvGrpSpPr>
      <p:grpSpPr>
        <a:xfrm>
          <a:off x="0" y="0"/>
          <a:ext cx="0" cy="0"/>
          <a:chOff x="0" y="0"/>
          <a:chExt cx="0" cy="0"/>
        </a:xfrm>
      </p:grpSpPr>
      <p:sp>
        <p:nvSpPr>
          <p:cNvPr id="961" name="Google Shape;961;g13c4197683e_0_34"/>
          <p:cNvSpPr/>
          <p:nvPr/>
        </p:nvSpPr>
        <p:spPr>
          <a:xfrm>
            <a:off x="396882" y="280374"/>
            <a:ext cx="11438700" cy="1844400"/>
          </a:xfrm>
          <a:prstGeom prst="rect">
            <a:avLst/>
          </a:prstGeom>
          <a:solidFill>
            <a:srgbClr val="E06666"/>
          </a:solidFill>
          <a:ln cap="sq" cmpd="thinThick" w="127000">
            <a:solidFill>
              <a:srgbClr val="40404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62" name="Google Shape;962;g13c4197683e_0_34"/>
          <p:cNvSpPr txBox="1"/>
          <p:nvPr>
            <p:ph type="title"/>
          </p:nvPr>
        </p:nvSpPr>
        <p:spPr>
          <a:xfrm>
            <a:off x="526051" y="596270"/>
            <a:ext cx="11139900" cy="9303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rgbClr val="FFFFFF"/>
              </a:buClr>
              <a:buSzPts val="5400"/>
              <a:buFont typeface="Calibri"/>
              <a:buNone/>
            </a:pPr>
            <a:r>
              <a:rPr lang="en-US" sz="5400">
                <a:solidFill>
                  <a:srgbClr val="FFFFFF"/>
                </a:solidFill>
              </a:rPr>
              <a:t>Significant findings?</a:t>
            </a:r>
            <a:endParaRPr/>
          </a:p>
        </p:txBody>
      </p:sp>
      <p:cxnSp>
        <p:nvCxnSpPr>
          <p:cNvPr id="963" name="Google Shape;963;g13c4197683e_0_34"/>
          <p:cNvCxnSpPr/>
          <p:nvPr/>
        </p:nvCxnSpPr>
        <p:spPr>
          <a:xfrm>
            <a:off x="2230103" y="1805542"/>
            <a:ext cx="7772400" cy="0"/>
          </a:xfrm>
          <a:prstGeom prst="straightConnector1">
            <a:avLst/>
          </a:prstGeom>
          <a:noFill/>
          <a:ln cap="flat" cmpd="sng" w="22225">
            <a:solidFill>
              <a:srgbClr val="D9D9D9"/>
            </a:solidFill>
            <a:prstDash val="solid"/>
            <a:miter lim="800000"/>
            <a:headEnd len="sm" w="sm" type="none"/>
            <a:tailEnd len="sm" w="sm" type="none"/>
          </a:ln>
        </p:spPr>
      </p:cxnSp>
      <p:sp>
        <p:nvSpPr>
          <p:cNvPr id="964" name="Google Shape;964;g13c4197683e_0_34"/>
          <p:cNvSpPr txBox="1"/>
          <p:nvPr/>
        </p:nvSpPr>
        <p:spPr>
          <a:xfrm>
            <a:off x="235800" y="2232225"/>
            <a:ext cx="11720400" cy="4248300"/>
          </a:xfrm>
          <a:prstGeom prst="rect">
            <a:avLst/>
          </a:prstGeom>
          <a:noFill/>
          <a:ln>
            <a:noFill/>
          </a:ln>
        </p:spPr>
        <p:txBody>
          <a:bodyPr anchorCtr="0" anchor="t" bIns="91425" lIns="91425" spcFirstLastPara="1" rIns="91425" wrap="square" tIns="91425">
            <a:spAutoFit/>
          </a:bodyPr>
          <a:lstStyle/>
          <a:p>
            <a:pPr indent="-381000" lvl="0" marL="457200" marR="0" rtl="0" algn="l">
              <a:lnSpc>
                <a:spcPct val="100000"/>
              </a:lnSpc>
              <a:spcBef>
                <a:spcPts val="0"/>
              </a:spcBef>
              <a:spcAft>
                <a:spcPts val="0"/>
              </a:spcAft>
              <a:buClr>
                <a:schemeClr val="dk1"/>
              </a:buClr>
              <a:buSzPts val="2400"/>
              <a:buFont typeface="Calibri"/>
              <a:buChar char="●"/>
            </a:pPr>
            <a:r>
              <a:rPr b="0" i="0" lang="en-US" sz="2400" u="none" cap="none" strike="noStrike">
                <a:solidFill>
                  <a:schemeClr val="dk1"/>
                </a:solidFill>
                <a:latin typeface="Calibri"/>
                <a:ea typeface="Calibri"/>
                <a:cs typeface="Calibri"/>
                <a:sym typeface="Calibri"/>
              </a:rPr>
              <a:t>Ramara, Trent Hills, Kawartha Lakes and South Frontenac declined by between approx.  4,200-5,700 acres of land in crops each (2016-2021), all on southern border of TLB</a:t>
            </a:r>
            <a:endParaRPr b="0" i="0" sz="2400" u="none" cap="none" strike="noStrike">
              <a:solidFill>
                <a:schemeClr val="dk1"/>
              </a:solidFill>
              <a:latin typeface="Calibri"/>
              <a:ea typeface="Calibri"/>
              <a:cs typeface="Calibri"/>
              <a:sym typeface="Calibri"/>
            </a:endParaRPr>
          </a:p>
          <a:p>
            <a:pPr indent="-381000" lvl="0" marL="457200" marR="0" rtl="0" algn="l">
              <a:lnSpc>
                <a:spcPct val="100000"/>
              </a:lnSpc>
              <a:spcBef>
                <a:spcPts val="0"/>
              </a:spcBef>
              <a:spcAft>
                <a:spcPts val="0"/>
              </a:spcAft>
              <a:buClr>
                <a:schemeClr val="dk1"/>
              </a:buClr>
              <a:buSzPts val="2400"/>
              <a:buFont typeface="Calibri"/>
              <a:buChar char="●"/>
            </a:pPr>
            <a:r>
              <a:rPr b="0" i="0" lang="en-US" sz="2400" u="none" cap="none" strike="noStrike">
                <a:solidFill>
                  <a:schemeClr val="dk1"/>
                </a:solidFill>
                <a:latin typeface="Calibri"/>
                <a:ea typeface="Calibri"/>
                <a:cs typeface="Calibri"/>
                <a:sym typeface="Calibri"/>
              </a:rPr>
              <a:t>TLB accounted for 66% of Ontario’s 2016-2021 growth in farms w/between 10-69 acres</a:t>
            </a:r>
            <a:endParaRPr b="0" i="0" sz="2400" u="none" cap="none" strike="noStrike">
              <a:solidFill>
                <a:schemeClr val="dk1"/>
              </a:solidFill>
              <a:latin typeface="Calibri"/>
              <a:ea typeface="Calibri"/>
              <a:cs typeface="Calibri"/>
              <a:sym typeface="Calibri"/>
            </a:endParaRPr>
          </a:p>
          <a:p>
            <a:pPr indent="-381000" lvl="0" marL="457200" marR="0" rtl="0" algn="l">
              <a:lnSpc>
                <a:spcPct val="100000"/>
              </a:lnSpc>
              <a:spcBef>
                <a:spcPts val="0"/>
              </a:spcBef>
              <a:spcAft>
                <a:spcPts val="0"/>
              </a:spcAft>
              <a:buClr>
                <a:schemeClr val="dk1"/>
              </a:buClr>
              <a:buSzPts val="2400"/>
              <a:buFont typeface="Calibri"/>
              <a:buChar char="●"/>
            </a:pPr>
            <a:r>
              <a:rPr b="0" i="0" lang="en-US" sz="2400" u="none" cap="none" strike="noStrike">
                <a:solidFill>
                  <a:schemeClr val="dk1"/>
                </a:solidFill>
                <a:latin typeface="Calibri"/>
                <a:ea typeface="Calibri"/>
                <a:cs typeface="Calibri"/>
                <a:sym typeface="Calibri"/>
              </a:rPr>
              <a:t>For farms 760-1,119 acres, TLB lost 30 and other parts of Ontario gained 37 (2016-2021)</a:t>
            </a:r>
            <a:endParaRPr b="0" i="0" sz="2400" u="none" cap="none" strike="noStrike">
              <a:solidFill>
                <a:schemeClr val="dk1"/>
              </a:solidFill>
              <a:latin typeface="Calibri"/>
              <a:ea typeface="Calibri"/>
              <a:cs typeface="Calibri"/>
              <a:sym typeface="Calibri"/>
            </a:endParaRPr>
          </a:p>
          <a:p>
            <a:pPr indent="-381000" lvl="0" marL="457200" marR="0" rtl="0" algn="l">
              <a:lnSpc>
                <a:spcPct val="100000"/>
              </a:lnSpc>
              <a:spcBef>
                <a:spcPts val="0"/>
              </a:spcBef>
              <a:spcAft>
                <a:spcPts val="0"/>
              </a:spcAft>
              <a:buClr>
                <a:schemeClr val="dk1"/>
              </a:buClr>
              <a:buSzPts val="2400"/>
              <a:buFont typeface="Calibri"/>
              <a:buChar char="●"/>
            </a:pPr>
            <a:r>
              <a:rPr b="0" i="0" lang="en-US" sz="2400" u="none" cap="none" strike="noStrike">
                <a:solidFill>
                  <a:schemeClr val="dk1"/>
                </a:solidFill>
                <a:latin typeface="Calibri"/>
                <a:ea typeface="Calibri"/>
                <a:cs typeface="Calibri"/>
                <a:sym typeface="Calibri"/>
              </a:rPr>
              <a:t>Growth trend in largest acreage farms has made its way to TLB: over a quarter (26.67%) of the province’s 15 new farms &gt;2,880 acres from 2016-2021 could be found in TLB</a:t>
            </a:r>
            <a:endParaRPr b="0" i="0" sz="2400" u="none" cap="none" strike="noStrike">
              <a:solidFill>
                <a:schemeClr val="dk1"/>
              </a:solidFill>
              <a:latin typeface="Calibri"/>
              <a:ea typeface="Calibri"/>
              <a:cs typeface="Calibri"/>
              <a:sym typeface="Calibri"/>
            </a:endParaRPr>
          </a:p>
          <a:p>
            <a:pPr indent="-381000" lvl="0" marL="457200" marR="0" rtl="0" algn="l">
              <a:lnSpc>
                <a:spcPct val="100000"/>
              </a:lnSpc>
              <a:spcBef>
                <a:spcPts val="0"/>
              </a:spcBef>
              <a:spcAft>
                <a:spcPts val="0"/>
              </a:spcAft>
              <a:buClr>
                <a:schemeClr val="dk1"/>
              </a:buClr>
              <a:buSzPts val="2400"/>
              <a:buFont typeface="Calibri"/>
              <a:buChar char="●"/>
            </a:pPr>
            <a:r>
              <a:rPr b="0" i="0" lang="en-US" sz="2400" u="none" cap="none" strike="noStrike">
                <a:solidFill>
                  <a:schemeClr val="dk1"/>
                </a:solidFill>
                <a:latin typeface="Calibri"/>
                <a:ea typeface="Calibri"/>
                <a:cs typeface="Calibri"/>
                <a:sym typeface="Calibri"/>
              </a:rPr>
              <a:t>From 2016 to 2021, Ramara, Tyendinaga, Trent Hills, Douro-Dummer, Tay Valley and South Frontenac continued their trends of losing multiple medium sized acreage in crops farms, with a decline of at least 7 of these farms per region between the two most recent census periods</a:t>
            </a:r>
            <a:endParaRPr b="0" i="0" sz="2400" u="none" cap="none" strike="noStrike">
              <a:solidFill>
                <a:schemeClr val="dk1"/>
              </a:solidFill>
              <a:latin typeface="Calibri"/>
              <a:ea typeface="Calibri"/>
              <a:cs typeface="Calibri"/>
              <a:sym typeface="Calibri"/>
            </a:endParaRPr>
          </a:p>
          <a:p>
            <a:pPr indent="-381000" lvl="0" marL="457200" marR="0" rtl="0" algn="l">
              <a:lnSpc>
                <a:spcPct val="100000"/>
              </a:lnSpc>
              <a:spcBef>
                <a:spcPts val="0"/>
              </a:spcBef>
              <a:spcAft>
                <a:spcPts val="0"/>
              </a:spcAft>
              <a:buClr>
                <a:schemeClr val="dk1"/>
              </a:buClr>
              <a:buSzPts val="2400"/>
              <a:buFont typeface="Calibri"/>
              <a:buChar char="●"/>
            </a:pPr>
            <a:r>
              <a:rPr b="0" i="0" lang="en-US" sz="2400" u="none" cap="none" strike="noStrike">
                <a:solidFill>
                  <a:schemeClr val="dk1"/>
                </a:solidFill>
                <a:latin typeface="Calibri"/>
                <a:ea typeface="Calibri"/>
                <a:cs typeface="Calibri"/>
                <a:sym typeface="Calibri"/>
              </a:rPr>
              <a:t>2016: only Tweed’s total farm capital market-value per farm over 1.5mil, vs. 2021=14 CCS</a:t>
            </a:r>
            <a:endParaRPr b="0" i="0" sz="2400" u="none" cap="none" strike="noStrike">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2022-04-20T14:35:20Z</dcterms:created>
  <dc:creator>Joel Sloggett</dc:creator>
</cp:coreProperties>
</file>